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81" r:id="rId5"/>
    <p:sldId id="282" r:id="rId6"/>
    <p:sldId id="275" r:id="rId7"/>
    <p:sldId id="284" r:id="rId8"/>
    <p:sldId id="276" r:id="rId9"/>
    <p:sldId id="277" r:id="rId10"/>
    <p:sldId id="270" r:id="rId11"/>
    <p:sldId id="278" r:id="rId12"/>
    <p:sldId id="285" r:id="rId13"/>
    <p:sldId id="287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orient="horz" pos="2818" userDrawn="1">
          <p15:clr>
            <a:srgbClr val="A4A3A4"/>
          </p15:clr>
        </p15:guide>
        <p15:guide id="5" orient="horz" pos="340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BCB7"/>
    <a:srgbClr val="515151"/>
    <a:srgbClr val="607897"/>
    <a:srgbClr val="00498C"/>
    <a:srgbClr val="0F918E"/>
    <a:srgbClr val="787878"/>
    <a:srgbClr val="04BCB7"/>
    <a:srgbClr val="3D195B"/>
    <a:srgbClr val="1FBFCE"/>
    <a:srgbClr val="DE81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 autoAdjust="0"/>
    <p:restoredTop sz="94590"/>
  </p:normalViewPr>
  <p:slideViewPr>
    <p:cSldViewPr snapToGrid="0" snapToObjects="1">
      <p:cViewPr varScale="1">
        <p:scale>
          <a:sx n="93" d="100"/>
          <a:sy n="93" d="100"/>
        </p:scale>
        <p:origin x="216" y="472"/>
      </p:cViewPr>
      <p:guideLst>
        <p:guide pos="3840"/>
        <p:guide orient="horz" pos="3974"/>
        <p:guide orient="horz" pos="2818"/>
        <p:guide orient="horz" pos="340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reza Zavadilová" userId="69e583e3-6260-41cb-abd5-b98e2fb34846" providerId="ADAL" clId="{B7B2FA78-0997-4FF5-B412-9D30144C4D00}"/>
    <pc:docChg chg="modSld">
      <pc:chgData name="Tereza Zavadilová" userId="69e583e3-6260-41cb-abd5-b98e2fb34846" providerId="ADAL" clId="{B7B2FA78-0997-4FF5-B412-9D30144C4D00}" dt="2021-08-17T08:13:12.433" v="0" actId="1076"/>
      <pc:docMkLst>
        <pc:docMk/>
      </pc:docMkLst>
      <pc:sldChg chg="modSp mod">
        <pc:chgData name="Tereza Zavadilová" userId="69e583e3-6260-41cb-abd5-b98e2fb34846" providerId="ADAL" clId="{B7B2FA78-0997-4FF5-B412-9D30144C4D00}" dt="2021-08-17T08:13:12.433" v="0" actId="1076"/>
        <pc:sldMkLst>
          <pc:docMk/>
          <pc:sldMk cId="1013727813" sldId="268"/>
        </pc:sldMkLst>
        <pc:spChg chg="mod">
          <ac:chgData name="Tereza Zavadilová" userId="69e583e3-6260-41cb-abd5-b98e2fb34846" providerId="ADAL" clId="{B7B2FA78-0997-4FF5-B412-9D30144C4D00}" dt="2021-08-17T08:13:12.433" v="0" actId="1076"/>
          <ac:spMkLst>
            <pc:docMk/>
            <pc:sldMk cId="1013727813" sldId="268"/>
            <ac:spMk id="3" creationId="{CA421DA7-AA3A-4DA9-BF61-DCA70E800957}"/>
          </ac:spMkLst>
        </pc:spChg>
      </pc:sldChg>
    </pc:docChg>
  </pc:docChgLst>
  <pc:docChgLst>
    <pc:chgData name="Zuzana Taťáková" userId="ff8c43cc-3513-4869-a0e4-eaf8b3ffb98c" providerId="ADAL" clId="{047ACE2B-BB58-754E-BEA3-3343611EE089}"/>
    <pc:docChg chg="modSld">
      <pc:chgData name="Zuzana Taťáková" userId="ff8c43cc-3513-4869-a0e4-eaf8b3ffb98c" providerId="ADAL" clId="{047ACE2B-BB58-754E-BEA3-3343611EE089}" dt="2022-01-19T10:29:19.589" v="0" actId="242"/>
      <pc:docMkLst>
        <pc:docMk/>
      </pc:docMkLst>
      <pc:sldChg chg="modSp mod">
        <pc:chgData name="Zuzana Taťáková" userId="ff8c43cc-3513-4869-a0e4-eaf8b3ffb98c" providerId="ADAL" clId="{047ACE2B-BB58-754E-BEA3-3343611EE089}" dt="2022-01-19T10:29:19.589" v="0" actId="242"/>
        <pc:sldMkLst>
          <pc:docMk/>
          <pc:sldMk cId="2192255460" sldId="282"/>
        </pc:sldMkLst>
        <pc:spChg chg="mod">
          <ac:chgData name="Zuzana Taťáková" userId="ff8c43cc-3513-4869-a0e4-eaf8b3ffb98c" providerId="ADAL" clId="{047ACE2B-BB58-754E-BEA3-3343611EE089}" dt="2022-01-19T10:29:19.589" v="0" actId="242"/>
          <ac:spMkLst>
            <pc:docMk/>
            <pc:sldMk cId="2192255460" sldId="282"/>
            <ac:spMk id="13" creationId="{4FBDFF72-09F8-AD40-A19F-E4039152976A}"/>
          </ac:spMkLst>
        </pc:spChg>
      </pc:sldChg>
    </pc:docChg>
  </pc:docChgLst>
  <pc:docChgLst>
    <pc:chgData name="Filip Fišer" userId="806a9279-1482-4bdc-ac06-d89563876ab6" providerId="ADAL" clId="{EECCA893-00C8-4C92-92D2-FCF537B35B56}"/>
    <pc:docChg chg="modSld">
      <pc:chgData name="Filip Fišer" userId="806a9279-1482-4bdc-ac06-d89563876ab6" providerId="ADAL" clId="{EECCA893-00C8-4C92-92D2-FCF537B35B56}" dt="2021-03-05T14:39:25.314" v="0" actId="2711"/>
      <pc:docMkLst>
        <pc:docMk/>
      </pc:docMkLst>
      <pc:sldChg chg="modSp mod">
        <pc:chgData name="Filip Fišer" userId="806a9279-1482-4bdc-ac06-d89563876ab6" providerId="ADAL" clId="{EECCA893-00C8-4C92-92D2-FCF537B35B56}" dt="2021-03-05T14:39:25.314" v="0" actId="2711"/>
        <pc:sldMkLst>
          <pc:docMk/>
          <pc:sldMk cId="3688071047" sldId="265"/>
        </pc:sldMkLst>
        <pc:spChg chg="mod">
          <ac:chgData name="Filip Fišer" userId="806a9279-1482-4bdc-ac06-d89563876ab6" providerId="ADAL" clId="{EECCA893-00C8-4C92-92D2-FCF537B35B56}" dt="2021-03-05T14:39:25.314" v="0" actId="2711"/>
          <ac:spMkLst>
            <pc:docMk/>
            <pc:sldMk cId="3688071047" sldId="265"/>
            <ac:spMk id="2" creationId="{CE8B1749-E38B-764D-9AA7-CA83D12E2E6A}"/>
          </ac:spMkLst>
        </pc:spChg>
      </pc:sldChg>
    </pc:docChg>
  </pc:docChgLst>
  <pc:docChgLst>
    <pc:chgData name="Anna Taťáková" userId="03816add-3adb-4bbd-828e-449c043bc84a" providerId="ADAL" clId="{1FE32927-C443-A845-B818-85DAE41B1F6F}"/>
    <pc:docChg chg="custSel modSld">
      <pc:chgData name="Anna Taťáková" userId="03816add-3adb-4bbd-828e-449c043bc84a" providerId="ADAL" clId="{1FE32927-C443-A845-B818-85DAE41B1F6F}" dt="2022-01-18T08:42:40.623" v="1"/>
      <pc:docMkLst>
        <pc:docMk/>
      </pc:docMkLst>
      <pc:sldChg chg="addSp delSp modSp mod">
        <pc:chgData name="Anna Taťáková" userId="03816add-3adb-4bbd-828e-449c043bc84a" providerId="ADAL" clId="{1FE32927-C443-A845-B818-85DAE41B1F6F}" dt="2022-01-18T08:42:40.623" v="1"/>
        <pc:sldMkLst>
          <pc:docMk/>
          <pc:sldMk cId="978600780" sldId="287"/>
        </pc:sldMkLst>
        <pc:picChg chg="add mod">
          <ac:chgData name="Anna Taťáková" userId="03816add-3adb-4bbd-828e-449c043bc84a" providerId="ADAL" clId="{1FE32927-C443-A845-B818-85DAE41B1F6F}" dt="2022-01-18T08:42:40.623" v="1"/>
          <ac:picMkLst>
            <pc:docMk/>
            <pc:sldMk cId="978600780" sldId="287"/>
            <ac:picMk id="15" creationId="{822C568D-D7CB-0341-9E36-FCE7C1803CB7}"/>
          </ac:picMkLst>
        </pc:picChg>
        <pc:picChg chg="add mod">
          <ac:chgData name="Anna Taťáková" userId="03816add-3adb-4bbd-828e-449c043bc84a" providerId="ADAL" clId="{1FE32927-C443-A845-B818-85DAE41B1F6F}" dt="2022-01-18T08:42:40.623" v="1"/>
          <ac:picMkLst>
            <pc:docMk/>
            <pc:sldMk cId="978600780" sldId="287"/>
            <ac:picMk id="17" creationId="{3E0EE7CE-4AF8-F046-8D60-F825F0CA112A}"/>
          </ac:picMkLst>
        </pc:picChg>
        <pc:picChg chg="add mod">
          <ac:chgData name="Anna Taťáková" userId="03816add-3adb-4bbd-828e-449c043bc84a" providerId="ADAL" clId="{1FE32927-C443-A845-B818-85DAE41B1F6F}" dt="2022-01-18T08:42:40.623" v="1"/>
          <ac:picMkLst>
            <pc:docMk/>
            <pc:sldMk cId="978600780" sldId="287"/>
            <ac:picMk id="19" creationId="{92A0DE5C-086B-CF42-B5C7-5B5F8EF11FBA}"/>
          </ac:picMkLst>
        </pc:picChg>
        <pc:picChg chg="add mod">
          <ac:chgData name="Anna Taťáková" userId="03816add-3adb-4bbd-828e-449c043bc84a" providerId="ADAL" clId="{1FE32927-C443-A845-B818-85DAE41B1F6F}" dt="2022-01-18T08:42:40.623" v="1"/>
          <ac:picMkLst>
            <pc:docMk/>
            <pc:sldMk cId="978600780" sldId="287"/>
            <ac:picMk id="20" creationId="{E38B8933-64E7-1448-9590-28C77BC485E6}"/>
          </ac:picMkLst>
        </pc:picChg>
        <pc:picChg chg="add mod">
          <ac:chgData name="Anna Taťáková" userId="03816add-3adb-4bbd-828e-449c043bc84a" providerId="ADAL" clId="{1FE32927-C443-A845-B818-85DAE41B1F6F}" dt="2022-01-18T08:42:40.623" v="1"/>
          <ac:picMkLst>
            <pc:docMk/>
            <pc:sldMk cId="978600780" sldId="287"/>
            <ac:picMk id="21" creationId="{63A1F07D-8C8F-3F46-B199-A58A35EFDE8A}"/>
          </ac:picMkLst>
        </pc:picChg>
        <pc:picChg chg="add mod">
          <ac:chgData name="Anna Taťáková" userId="03816add-3adb-4bbd-828e-449c043bc84a" providerId="ADAL" clId="{1FE32927-C443-A845-B818-85DAE41B1F6F}" dt="2022-01-18T08:42:40.623" v="1"/>
          <ac:picMkLst>
            <pc:docMk/>
            <pc:sldMk cId="978600780" sldId="287"/>
            <ac:picMk id="22" creationId="{D7750982-B9DC-284E-B9B2-1B6CBB82E969}"/>
          </ac:picMkLst>
        </pc:picChg>
        <pc:picChg chg="add mod">
          <ac:chgData name="Anna Taťáková" userId="03816add-3adb-4bbd-828e-449c043bc84a" providerId="ADAL" clId="{1FE32927-C443-A845-B818-85DAE41B1F6F}" dt="2022-01-18T08:42:40.623" v="1"/>
          <ac:picMkLst>
            <pc:docMk/>
            <pc:sldMk cId="978600780" sldId="287"/>
            <ac:picMk id="23" creationId="{84CD8CF7-27E1-FC4B-BC0E-AEED08578867}"/>
          </ac:picMkLst>
        </pc:picChg>
        <pc:picChg chg="add mod">
          <ac:chgData name="Anna Taťáková" userId="03816add-3adb-4bbd-828e-449c043bc84a" providerId="ADAL" clId="{1FE32927-C443-A845-B818-85DAE41B1F6F}" dt="2022-01-18T08:42:40.623" v="1"/>
          <ac:picMkLst>
            <pc:docMk/>
            <pc:sldMk cId="978600780" sldId="287"/>
            <ac:picMk id="24" creationId="{4108FE70-0E4D-7546-91F2-CE90EF17C4BC}"/>
          </ac:picMkLst>
        </pc:picChg>
        <pc:picChg chg="add mod">
          <ac:chgData name="Anna Taťáková" userId="03816add-3adb-4bbd-828e-449c043bc84a" providerId="ADAL" clId="{1FE32927-C443-A845-B818-85DAE41B1F6F}" dt="2022-01-18T08:42:40.623" v="1"/>
          <ac:picMkLst>
            <pc:docMk/>
            <pc:sldMk cId="978600780" sldId="287"/>
            <ac:picMk id="25" creationId="{658C5A56-FBA5-E94F-BFAE-937208CEE1DA}"/>
          </ac:picMkLst>
        </pc:picChg>
        <pc:picChg chg="add mod">
          <ac:chgData name="Anna Taťáková" userId="03816add-3adb-4bbd-828e-449c043bc84a" providerId="ADAL" clId="{1FE32927-C443-A845-B818-85DAE41B1F6F}" dt="2022-01-18T08:42:40.623" v="1"/>
          <ac:picMkLst>
            <pc:docMk/>
            <pc:sldMk cId="978600780" sldId="287"/>
            <ac:picMk id="26" creationId="{C6D01377-C6A8-F647-A732-CE53A15BF8EE}"/>
          </ac:picMkLst>
        </pc:picChg>
        <pc:picChg chg="add mod">
          <ac:chgData name="Anna Taťáková" userId="03816add-3adb-4bbd-828e-449c043bc84a" providerId="ADAL" clId="{1FE32927-C443-A845-B818-85DAE41B1F6F}" dt="2022-01-18T08:42:40.623" v="1"/>
          <ac:picMkLst>
            <pc:docMk/>
            <pc:sldMk cId="978600780" sldId="287"/>
            <ac:picMk id="27" creationId="{EE9EEEB5-D60D-C744-A119-EF7B4598AAFC}"/>
          </ac:picMkLst>
        </pc:picChg>
        <pc:picChg chg="add mod">
          <ac:chgData name="Anna Taťáková" userId="03816add-3adb-4bbd-828e-449c043bc84a" providerId="ADAL" clId="{1FE32927-C443-A845-B818-85DAE41B1F6F}" dt="2022-01-18T08:42:40.623" v="1"/>
          <ac:picMkLst>
            <pc:docMk/>
            <pc:sldMk cId="978600780" sldId="287"/>
            <ac:picMk id="28" creationId="{BAE18841-9220-DD4F-A10A-34B015BA35B2}"/>
          </ac:picMkLst>
        </pc:picChg>
        <pc:picChg chg="add mod">
          <ac:chgData name="Anna Taťáková" userId="03816add-3adb-4bbd-828e-449c043bc84a" providerId="ADAL" clId="{1FE32927-C443-A845-B818-85DAE41B1F6F}" dt="2022-01-18T08:42:40.623" v="1"/>
          <ac:picMkLst>
            <pc:docMk/>
            <pc:sldMk cId="978600780" sldId="287"/>
            <ac:picMk id="29" creationId="{05EEDC37-505F-564F-AD43-754440E3C791}"/>
          </ac:picMkLst>
        </pc:picChg>
        <pc:picChg chg="add mod">
          <ac:chgData name="Anna Taťáková" userId="03816add-3adb-4bbd-828e-449c043bc84a" providerId="ADAL" clId="{1FE32927-C443-A845-B818-85DAE41B1F6F}" dt="2022-01-18T08:42:40.623" v="1"/>
          <ac:picMkLst>
            <pc:docMk/>
            <pc:sldMk cId="978600780" sldId="287"/>
            <ac:picMk id="30" creationId="{755DEA2A-6206-D84C-AB77-58A2DF157F61}"/>
          </ac:picMkLst>
        </pc:picChg>
        <pc:picChg chg="add mod">
          <ac:chgData name="Anna Taťáková" userId="03816add-3adb-4bbd-828e-449c043bc84a" providerId="ADAL" clId="{1FE32927-C443-A845-B818-85DAE41B1F6F}" dt="2022-01-18T08:42:40.623" v="1"/>
          <ac:picMkLst>
            <pc:docMk/>
            <pc:sldMk cId="978600780" sldId="287"/>
            <ac:picMk id="31" creationId="{C1413DB6-B06C-0045-B62C-C5156E0B9019}"/>
          </ac:picMkLst>
        </pc:picChg>
        <pc:picChg chg="add mod">
          <ac:chgData name="Anna Taťáková" userId="03816add-3adb-4bbd-828e-449c043bc84a" providerId="ADAL" clId="{1FE32927-C443-A845-B818-85DAE41B1F6F}" dt="2022-01-18T08:42:40.623" v="1"/>
          <ac:picMkLst>
            <pc:docMk/>
            <pc:sldMk cId="978600780" sldId="287"/>
            <ac:picMk id="32" creationId="{61F14ED4-C2BA-D942-85A2-E78A359D12BC}"/>
          </ac:picMkLst>
        </pc:picChg>
        <pc:picChg chg="add mod">
          <ac:chgData name="Anna Taťáková" userId="03816add-3adb-4bbd-828e-449c043bc84a" providerId="ADAL" clId="{1FE32927-C443-A845-B818-85DAE41B1F6F}" dt="2022-01-18T08:42:40.623" v="1"/>
          <ac:picMkLst>
            <pc:docMk/>
            <pc:sldMk cId="978600780" sldId="287"/>
            <ac:picMk id="33" creationId="{30FBB061-04B4-5E42-8069-69FAD1190A58}"/>
          </ac:picMkLst>
        </pc:picChg>
        <pc:picChg chg="del">
          <ac:chgData name="Anna Taťáková" userId="03816add-3adb-4bbd-828e-449c043bc84a" providerId="ADAL" clId="{1FE32927-C443-A845-B818-85DAE41B1F6F}" dt="2022-01-18T08:42:39.575" v="0" actId="478"/>
          <ac:picMkLst>
            <pc:docMk/>
            <pc:sldMk cId="978600780" sldId="287"/>
            <ac:picMk id="66" creationId="{19D8B705-8411-B34E-80D7-69590F6678BA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80D9283-A50F-5041-B6E6-CBF4D5C4BD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BDEC72-1B54-0F4C-BB77-3917C55431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820136-12F9-3D4B-A9BE-344C283733EC}" type="datetimeFigureOut">
              <a:rPr lang="cs-CZ" smtClean="0"/>
              <a:t>19.01.2022</a:t>
            </a:fld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D0E5F8-B323-6244-B685-71C90E5633E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67D16B-33CE-1048-9C46-BB1C7C95A8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F953E4-179F-9041-A04C-0C59F3C3FC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18759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CA3854-42A6-C945-B026-0D4605542117}" type="datetimeFigureOut">
              <a:rPr lang="cs-CZ" smtClean="0"/>
              <a:t>19.01.2022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F0320-E8DB-E847-9475-7551F5EA7D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647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jp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emf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6130C96E-8A57-304C-A579-746D11874111}"/>
              </a:ext>
            </a:extLst>
          </p:cNvPr>
          <p:cNvSpPr/>
          <p:nvPr userDrawn="1"/>
        </p:nvSpPr>
        <p:spPr>
          <a:xfrm>
            <a:off x="4006719" y="0"/>
            <a:ext cx="142422" cy="6858000"/>
          </a:xfrm>
          <a:prstGeom prst="rect">
            <a:avLst/>
          </a:prstGeom>
          <a:solidFill>
            <a:srgbClr val="515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4EDCAE6-2B86-784B-B642-D9129A2D64F4}"/>
              </a:ext>
            </a:extLst>
          </p:cNvPr>
          <p:cNvSpPr/>
          <p:nvPr userDrawn="1"/>
        </p:nvSpPr>
        <p:spPr>
          <a:xfrm>
            <a:off x="0" y="0"/>
            <a:ext cx="4038600" cy="6858000"/>
          </a:xfrm>
          <a:prstGeom prst="rect">
            <a:avLst/>
          </a:prstGeom>
          <a:solidFill>
            <a:srgbClr val="04BC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33942D-80B2-CB4C-AF06-A7F4D2F39F5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34236" y="1931798"/>
            <a:ext cx="6996031" cy="791699"/>
          </a:xfrm>
        </p:spPr>
        <p:txBody>
          <a:bodyPr anchor="b">
            <a:normAutofit/>
          </a:bodyPr>
          <a:lstStyle>
            <a:lvl1pPr algn="l">
              <a:defRPr sz="4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 dirty="0"/>
              <a:t>Title</a:t>
            </a:r>
            <a:endParaRPr lang="cs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3F6056-FDD0-7B4C-A09D-9CA0A0A19B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39855" y="4530352"/>
            <a:ext cx="7015024" cy="472969"/>
          </a:xfrm>
        </p:spPr>
        <p:txBody>
          <a:bodyPr/>
          <a:lstStyle>
            <a:lvl1pPr marL="0" indent="0" algn="l">
              <a:buNone/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Presenter name</a:t>
            </a:r>
            <a:endParaRPr lang="cs-CZ" dirty="0"/>
          </a:p>
        </p:txBody>
      </p:sp>
      <p:sp>
        <p:nvSpPr>
          <p:cNvPr id="28" name="Shape 317">
            <a:extLst>
              <a:ext uri="{FF2B5EF4-FFF2-40B4-BE49-F238E27FC236}">
                <a16:creationId xmlns:a16="http://schemas.microsoft.com/office/drawing/2014/main" id="{4C73CC86-7EA3-174A-B124-F12D5D86DF0F}"/>
              </a:ext>
            </a:extLst>
          </p:cNvPr>
          <p:cNvSpPr/>
          <p:nvPr userDrawn="1"/>
        </p:nvSpPr>
        <p:spPr>
          <a:xfrm>
            <a:off x="407803" y="4514270"/>
            <a:ext cx="3222993" cy="1289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Autofit/>
          </a:bodyPr>
          <a:lstStyle/>
          <a:p>
            <a:pPr algn="ctr"/>
            <a:r>
              <a:rPr lang="en-US" sz="2000" b="1" i="0" cap="all" dirty="0">
                <a:solidFill>
                  <a:srgbClr val="FFFFFF"/>
                </a:solidFill>
                <a:effectLst/>
                <a:latin typeface="Exo 2" pitchFamily="2" charset="0"/>
                <a:cs typeface="Arial" panose="020B0604020202020204" pitchFamily="34" charset="0"/>
              </a:rPr>
              <a:t>PLUG-AND-Us</a:t>
            </a:r>
            <a:r>
              <a:rPr lang="cs-CZ" sz="2000" b="1" i="0" cap="all" dirty="0">
                <a:solidFill>
                  <a:srgbClr val="FFFFFF"/>
                </a:solidFill>
                <a:effectLst/>
                <a:latin typeface="Exo 2" pitchFamily="2" charset="0"/>
                <a:cs typeface="Arial" panose="020B0604020202020204" pitchFamily="34" charset="0"/>
              </a:rPr>
              <a:t>e </a:t>
            </a:r>
            <a:r>
              <a:rPr lang="en-US" sz="2000" b="1" i="0" cap="all" dirty="0">
                <a:solidFill>
                  <a:srgbClr val="FFFFFF"/>
                </a:solidFill>
                <a:effectLst/>
                <a:latin typeface="Exo 2" pitchFamily="2" charset="0"/>
                <a:cs typeface="Arial" panose="020B0604020202020204" pitchFamily="34" charset="0"/>
              </a:rPr>
              <a:t>RENOVATION</a:t>
            </a:r>
            <a:br>
              <a:rPr lang="en-US" sz="2000" b="1" i="0" cap="all" dirty="0">
                <a:solidFill>
                  <a:srgbClr val="FFFFFF"/>
                </a:solidFill>
                <a:effectLst/>
                <a:latin typeface="Exo 2" pitchFamily="2" charset="0"/>
                <a:cs typeface="Arial" panose="020B0604020202020204" pitchFamily="34" charset="0"/>
              </a:rPr>
            </a:br>
            <a:r>
              <a:rPr lang="en-US" sz="2000" b="1" i="0" cap="all" dirty="0">
                <a:solidFill>
                  <a:srgbClr val="FFFFFF"/>
                </a:solidFill>
                <a:effectLst/>
                <a:latin typeface="Exo 2" pitchFamily="2" charset="0"/>
                <a:cs typeface="Arial" panose="020B0604020202020204" pitchFamily="34" charset="0"/>
              </a:rPr>
              <a:t>WITH ADAPTABLE</a:t>
            </a:r>
            <a:br>
              <a:rPr lang="en-US" sz="2000" b="1" i="0" cap="all" dirty="0">
                <a:solidFill>
                  <a:srgbClr val="FFFFFF"/>
                </a:solidFill>
                <a:effectLst/>
                <a:latin typeface="Exo 2" pitchFamily="2" charset="0"/>
                <a:cs typeface="Arial" panose="020B0604020202020204" pitchFamily="34" charset="0"/>
              </a:rPr>
            </a:br>
            <a:r>
              <a:rPr lang="en-US" sz="2000" b="1" i="0" cap="all" dirty="0">
                <a:solidFill>
                  <a:srgbClr val="FFFFFF"/>
                </a:solidFill>
                <a:effectLst/>
                <a:latin typeface="Exo 2" pitchFamily="2" charset="0"/>
                <a:cs typeface="Arial" panose="020B0604020202020204" pitchFamily="34" charset="0"/>
              </a:rPr>
              <a:t>LIGHTWEIGHT SYSTEMS</a:t>
            </a:r>
          </a:p>
        </p:txBody>
      </p:sp>
      <p:sp>
        <p:nvSpPr>
          <p:cNvPr id="34" name="Shape 348">
            <a:extLst>
              <a:ext uri="{FF2B5EF4-FFF2-40B4-BE49-F238E27FC236}">
                <a16:creationId xmlns:a16="http://schemas.microsoft.com/office/drawing/2014/main" id="{7FB6935B-E781-1D4F-A8E7-A81C3292A16D}"/>
              </a:ext>
            </a:extLst>
          </p:cNvPr>
          <p:cNvSpPr/>
          <p:nvPr userDrawn="1"/>
        </p:nvSpPr>
        <p:spPr>
          <a:xfrm>
            <a:off x="5378823" y="6068762"/>
            <a:ext cx="6276055" cy="590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>
            <a:normAutofit/>
          </a:bodyPr>
          <a:lstStyle>
            <a:lvl1pPr algn="just">
              <a:spcBef>
                <a:spcPts val="5900"/>
              </a:spcBef>
              <a:defRPr>
                <a:solidFill>
                  <a:srgbClr val="5E5E5E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pPr algn="l"/>
            <a:r>
              <a:rPr lang="en-GB" sz="1400" dirty="0">
                <a:solidFill>
                  <a:srgbClr val="DCDEE0">
                    <a:lumMod val="50000"/>
                  </a:srgb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project has received funding from the European Union’s Horizon 2020 research and innovation programme under grant agreement No 958218.</a:t>
            </a:r>
          </a:p>
        </p:txBody>
      </p:sp>
      <p:pic>
        <p:nvPicPr>
          <p:cNvPr id="35" name="Imagem 3">
            <a:extLst>
              <a:ext uri="{FF2B5EF4-FFF2-40B4-BE49-F238E27FC236}">
                <a16:creationId xmlns:a16="http://schemas.microsoft.com/office/drawing/2014/main" id="{A564CD33-221F-194C-9F65-45BBB7A47E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064" y="6068762"/>
            <a:ext cx="743218" cy="502404"/>
          </a:xfrm>
          <a:prstGeom prst="rect">
            <a:avLst/>
          </a:prstGeom>
        </p:spPr>
      </p:pic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D7D18978-04FB-644F-A08B-999ED4261C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39855" y="5159135"/>
            <a:ext cx="7015162" cy="47296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noProof="0" dirty="0"/>
              <a:t>Partner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054BF6-0460-694B-B45E-6DABF3B6DB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39855" y="3035348"/>
            <a:ext cx="3677668" cy="479058"/>
          </a:xfr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noProof="0" dirty="0"/>
              <a:t>Name of the event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AA15CD8C-D2D9-EA41-972E-F658A37973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39855" y="3782850"/>
            <a:ext cx="3314700" cy="479058"/>
          </a:xfrm>
        </p:spPr>
        <p:txBody>
          <a:bodyPr/>
          <a:lstStyle>
            <a:lvl1pPr marL="0" indent="0">
              <a:buNone/>
              <a:defRPr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noProof="0" dirty="0"/>
              <a:t>Location, date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6E3CDDC7-7187-4340-A12E-21828CAD5E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5074" y="1424372"/>
            <a:ext cx="2428450" cy="236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224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EC0E0A-9388-EA4E-B4C8-365C94F764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7B00CB-A16E-7E42-94AF-A0CA97675B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C8D7FD-8227-F343-AA29-4B752468B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8B322-B4D7-9A4A-A1BA-FC224B89F8B3}" type="datetime1">
              <a:rPr lang="cs-CZ" smtClean="0"/>
              <a:t>19.01.2022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FED7F-80CA-0945-8400-7CD263476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Kick-Off Meeting, 10th October 2019, Brussels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D3D2D-AD3A-794B-8785-83E95D0DF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D628-490F-774C-A25F-C05A833D5E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0550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CD789-7627-5D44-96CC-ADC581625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>
                <a:solidFill>
                  <a:srgbClr val="515151"/>
                </a:solidFill>
              </a:defRPr>
            </a:lvl1pPr>
          </a:lstStyle>
          <a:p>
            <a:fld id="{172E6781-240F-A741-9250-453AA66BB474}" type="datetime1">
              <a:rPr lang="cs-CZ" smtClean="0"/>
              <a:pPr/>
              <a:t>19.01.2022</a:t>
            </a:fld>
            <a:endParaRPr lang="cs-C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2D7608-7DAB-3448-9CBF-84A3D9579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rgbClr val="515151"/>
                </a:solidFill>
              </a:defRPr>
            </a:lvl1pPr>
          </a:lstStyle>
          <a:p>
            <a:r>
              <a:rPr lang="en-GB"/>
              <a:t>www.plural-renovation.eu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4B4425-BC01-BA42-AA5E-E7AB1273A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515151"/>
                </a:solidFill>
              </a:defRPr>
            </a:lvl1pPr>
          </a:lstStyle>
          <a:p>
            <a:fld id="{43E4D628-490F-774C-A25F-C05A833D5E8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8907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8F07F53-1832-4D45-B6C8-C3E12661E4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9755" y="579725"/>
            <a:ext cx="363325" cy="33833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AB2617A-DD30-544C-AAE1-76C1B2E81D32}"/>
              </a:ext>
            </a:extLst>
          </p:cNvPr>
          <p:cNvSpPr txBox="1"/>
          <p:nvPr userDrawn="1"/>
        </p:nvSpPr>
        <p:spPr>
          <a:xfrm>
            <a:off x="1540353" y="579725"/>
            <a:ext cx="2917347" cy="41995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l"/>
            <a:r>
              <a:rPr lang="cs-CZ" sz="2000" dirty="0"/>
              <a:t>www.plural-renovation.eu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F749055B-D6C4-42DF-8B08-3906B53EC3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29648" y="292274"/>
            <a:ext cx="1303279" cy="12715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3C57AD1-1C99-499D-8608-F5072B48919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4745" y="1145374"/>
            <a:ext cx="338335" cy="3383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91B9073-398A-4B66-9E45-544002A6AB6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675786" y="579725"/>
            <a:ext cx="338336" cy="33833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8B17B65-F82A-4C85-8DEA-24B3A5B3F07E}"/>
              </a:ext>
            </a:extLst>
          </p:cNvPr>
          <p:cNvSpPr txBox="1"/>
          <p:nvPr userDrawn="1"/>
        </p:nvSpPr>
        <p:spPr>
          <a:xfrm>
            <a:off x="5236053" y="579724"/>
            <a:ext cx="2917347" cy="41995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l"/>
            <a:r>
              <a:rPr lang="cs-CZ" sz="2000" dirty="0" err="1"/>
              <a:t>pluralproject</a:t>
            </a:r>
            <a:r>
              <a:rPr lang="cs-CZ" sz="2000" dirty="0"/>
              <a:t>_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827A292-AFF4-4B59-B2A5-CAE64E285E1C}"/>
              </a:ext>
            </a:extLst>
          </p:cNvPr>
          <p:cNvSpPr txBox="1"/>
          <p:nvPr userDrawn="1"/>
        </p:nvSpPr>
        <p:spPr>
          <a:xfrm>
            <a:off x="1540353" y="1140662"/>
            <a:ext cx="2917347" cy="41995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l"/>
            <a:r>
              <a:rPr lang="cs-CZ" sz="2000" dirty="0" err="1"/>
              <a:t>plural-renovation</a:t>
            </a:r>
            <a:endParaRPr lang="cs-CZ" sz="2000" dirty="0"/>
          </a:p>
        </p:txBody>
      </p:sp>
      <p:pic>
        <p:nvPicPr>
          <p:cNvPr id="18" name="Picture 1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45C2032-851B-4537-91E0-97164447DCF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675787" y="1140662"/>
            <a:ext cx="339170" cy="33917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E8D6606-C092-449C-8C0D-FDED8F55A949}"/>
              </a:ext>
            </a:extLst>
          </p:cNvPr>
          <p:cNvSpPr txBox="1"/>
          <p:nvPr userDrawn="1"/>
        </p:nvSpPr>
        <p:spPr>
          <a:xfrm>
            <a:off x="5236053" y="1147903"/>
            <a:ext cx="2917347" cy="419953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algn="l"/>
            <a:r>
              <a:rPr lang="cs-CZ" sz="2000" dirty="0" err="1"/>
              <a:t>plural_renovation</a:t>
            </a:r>
            <a:endParaRPr lang="cs-CZ" sz="2000" dirty="0"/>
          </a:p>
        </p:txBody>
      </p:sp>
      <p:pic>
        <p:nvPicPr>
          <p:cNvPr id="49" name="Picture 48" descr="Logo&#10;&#10;Description automatically generated">
            <a:extLst>
              <a:ext uri="{FF2B5EF4-FFF2-40B4-BE49-F238E27FC236}">
                <a16:creationId xmlns:a16="http://schemas.microsoft.com/office/drawing/2014/main" id="{99E08DCF-506F-4EA3-855A-DC2557767FB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70000"/>
          </a:blip>
          <a:stretch>
            <a:fillRect/>
          </a:stretch>
        </p:blipFill>
        <p:spPr>
          <a:xfrm>
            <a:off x="297733" y="5357517"/>
            <a:ext cx="708192" cy="7379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2268067-6775-420F-8B5D-5403F7C800C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70000"/>
          </a:blip>
          <a:stretch>
            <a:fillRect/>
          </a:stretch>
        </p:blipFill>
        <p:spPr>
          <a:xfrm>
            <a:off x="1127074" y="5543066"/>
            <a:ext cx="1512724" cy="3531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A284A36-A674-41A0-8238-3872652B7D4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70000"/>
          </a:blip>
          <a:stretch>
            <a:fillRect/>
          </a:stretch>
        </p:blipFill>
        <p:spPr>
          <a:xfrm>
            <a:off x="1076023" y="4678476"/>
            <a:ext cx="1479901" cy="57752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A457AD1-8392-441E-9C07-4B1647152D3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70000"/>
          </a:blip>
          <a:stretch>
            <a:fillRect/>
          </a:stretch>
        </p:blipFill>
        <p:spPr>
          <a:xfrm>
            <a:off x="2760948" y="5541322"/>
            <a:ext cx="920904" cy="526231"/>
          </a:xfrm>
          <a:prstGeom prst="rect">
            <a:avLst/>
          </a:prstGeom>
        </p:spPr>
      </p:pic>
      <p:pic>
        <p:nvPicPr>
          <p:cNvPr id="41" name="Picture 40" descr="Logo&#10;&#10;Description automatically generated">
            <a:extLst>
              <a:ext uri="{FF2B5EF4-FFF2-40B4-BE49-F238E27FC236}">
                <a16:creationId xmlns:a16="http://schemas.microsoft.com/office/drawing/2014/main" id="{9A858E06-28C8-4868-A744-6780190BD9D6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70000"/>
          </a:blip>
          <a:stretch>
            <a:fillRect/>
          </a:stretch>
        </p:blipFill>
        <p:spPr>
          <a:xfrm>
            <a:off x="5058279" y="4821673"/>
            <a:ext cx="1545816" cy="337915"/>
          </a:xfrm>
          <a:prstGeom prst="rect">
            <a:avLst/>
          </a:prstGeom>
        </p:spPr>
      </p:pic>
      <p:pic>
        <p:nvPicPr>
          <p:cNvPr id="43" name="Picture 42" descr="Text&#10;&#10;Description automatically generated">
            <a:extLst>
              <a:ext uri="{FF2B5EF4-FFF2-40B4-BE49-F238E27FC236}">
                <a16:creationId xmlns:a16="http://schemas.microsoft.com/office/drawing/2014/main" id="{0DEF18BC-B2A0-457E-B23D-949AFCB2D6D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70000"/>
          </a:blip>
          <a:stretch>
            <a:fillRect/>
          </a:stretch>
        </p:blipFill>
        <p:spPr>
          <a:xfrm>
            <a:off x="6763282" y="4562352"/>
            <a:ext cx="1340458" cy="744699"/>
          </a:xfrm>
          <a:prstGeom prst="rect">
            <a:avLst/>
          </a:prstGeom>
        </p:spPr>
      </p:pic>
      <p:pic>
        <p:nvPicPr>
          <p:cNvPr id="45" name="Picture 44" descr="A picture containing text, clock, sign, clipart&#10;&#10;Description automatically generated">
            <a:extLst>
              <a:ext uri="{FF2B5EF4-FFF2-40B4-BE49-F238E27FC236}">
                <a16:creationId xmlns:a16="http://schemas.microsoft.com/office/drawing/2014/main" id="{67F1C790-1780-4D10-9B1D-6F42053F520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70000"/>
          </a:blip>
          <a:stretch>
            <a:fillRect/>
          </a:stretch>
        </p:blipFill>
        <p:spPr>
          <a:xfrm>
            <a:off x="8286259" y="4745572"/>
            <a:ext cx="1121714" cy="471194"/>
          </a:xfrm>
          <a:prstGeom prst="rect">
            <a:avLst/>
          </a:prstGeom>
        </p:spPr>
      </p:pic>
      <p:pic>
        <p:nvPicPr>
          <p:cNvPr id="47" name="Picture 46" descr="Logo&#10;&#10;Description automatically generated">
            <a:extLst>
              <a:ext uri="{FF2B5EF4-FFF2-40B4-BE49-F238E27FC236}">
                <a16:creationId xmlns:a16="http://schemas.microsoft.com/office/drawing/2014/main" id="{05406A57-49FC-4F86-AC19-750E2175890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70000"/>
          </a:blip>
          <a:stretch>
            <a:fillRect/>
          </a:stretch>
        </p:blipFill>
        <p:spPr>
          <a:xfrm>
            <a:off x="9575067" y="4603889"/>
            <a:ext cx="1280259" cy="753628"/>
          </a:xfrm>
          <a:prstGeom prst="rect">
            <a:avLst/>
          </a:prstGeom>
        </p:spPr>
      </p:pic>
      <p:pic>
        <p:nvPicPr>
          <p:cNvPr id="51" name="Picture 50" descr="Logo&#10;&#10;Description automatically generated">
            <a:extLst>
              <a:ext uri="{FF2B5EF4-FFF2-40B4-BE49-F238E27FC236}">
                <a16:creationId xmlns:a16="http://schemas.microsoft.com/office/drawing/2014/main" id="{F505DCD5-3FD1-490E-947A-31AD7DAB9A0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70000"/>
          </a:blip>
          <a:stretch>
            <a:fillRect/>
          </a:stretch>
        </p:blipFill>
        <p:spPr>
          <a:xfrm>
            <a:off x="297388" y="4589011"/>
            <a:ext cx="708537" cy="708537"/>
          </a:xfrm>
          <a:prstGeom prst="rect">
            <a:avLst/>
          </a:prstGeom>
        </p:spPr>
      </p:pic>
      <p:pic>
        <p:nvPicPr>
          <p:cNvPr id="53" name="Picture 52" descr="A picture containing logo&#10;&#10;Description automatically generated">
            <a:extLst>
              <a:ext uri="{FF2B5EF4-FFF2-40B4-BE49-F238E27FC236}">
                <a16:creationId xmlns:a16="http://schemas.microsoft.com/office/drawing/2014/main" id="{185F7E2B-BCB0-4EDF-91F1-FEE6D79577E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70000"/>
          </a:blip>
          <a:stretch>
            <a:fillRect/>
          </a:stretch>
        </p:blipFill>
        <p:spPr>
          <a:xfrm>
            <a:off x="3741699" y="5596548"/>
            <a:ext cx="1788794" cy="433572"/>
          </a:xfrm>
          <a:prstGeom prst="rect">
            <a:avLst/>
          </a:prstGeom>
        </p:spPr>
      </p:pic>
      <p:pic>
        <p:nvPicPr>
          <p:cNvPr id="55" name="Picture 54" descr="Logo, company name&#10;&#10;Description automatically generated">
            <a:extLst>
              <a:ext uri="{FF2B5EF4-FFF2-40B4-BE49-F238E27FC236}">
                <a16:creationId xmlns:a16="http://schemas.microsoft.com/office/drawing/2014/main" id="{2FFDDD6D-E9FB-4BB5-884F-1F71BC1DD24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70000"/>
          </a:blip>
          <a:stretch>
            <a:fillRect/>
          </a:stretch>
        </p:blipFill>
        <p:spPr>
          <a:xfrm>
            <a:off x="6969488" y="5390288"/>
            <a:ext cx="909332" cy="909332"/>
          </a:xfrm>
          <a:prstGeom prst="rect">
            <a:avLst/>
          </a:prstGeom>
        </p:spPr>
      </p:pic>
      <p:pic>
        <p:nvPicPr>
          <p:cNvPr id="57" name="Picture 56" descr="A picture containing text, sign, dark, gauge&#10;&#10;Description automatically generated">
            <a:extLst>
              <a:ext uri="{FF2B5EF4-FFF2-40B4-BE49-F238E27FC236}">
                <a16:creationId xmlns:a16="http://schemas.microsoft.com/office/drawing/2014/main" id="{26B6FAF5-7F6C-4005-91A6-41ADF2065E05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70000"/>
          </a:blip>
          <a:stretch>
            <a:fillRect/>
          </a:stretch>
        </p:blipFill>
        <p:spPr>
          <a:xfrm>
            <a:off x="3461310" y="4813527"/>
            <a:ext cx="1408679" cy="302867"/>
          </a:xfrm>
          <a:prstGeom prst="rect">
            <a:avLst/>
          </a:prstGeom>
        </p:spPr>
      </p:pic>
      <p:pic>
        <p:nvPicPr>
          <p:cNvPr id="59" name="Picture 58" descr="Text&#10;&#10;Description automatically generated">
            <a:extLst>
              <a:ext uri="{FF2B5EF4-FFF2-40B4-BE49-F238E27FC236}">
                <a16:creationId xmlns:a16="http://schemas.microsoft.com/office/drawing/2014/main" id="{B369A8CB-16FF-4B59-9523-55CE6623ED27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70000"/>
          </a:blip>
          <a:stretch>
            <a:fillRect/>
          </a:stretch>
        </p:blipFill>
        <p:spPr>
          <a:xfrm>
            <a:off x="10855326" y="4657787"/>
            <a:ext cx="964991" cy="627825"/>
          </a:xfrm>
          <a:prstGeom prst="rect">
            <a:avLst/>
          </a:prstGeom>
        </p:spPr>
      </p:pic>
      <p:pic>
        <p:nvPicPr>
          <p:cNvPr id="61" name="Picture 60" descr="Icon&#10;&#10;Description automatically generated">
            <a:extLst>
              <a:ext uri="{FF2B5EF4-FFF2-40B4-BE49-F238E27FC236}">
                <a16:creationId xmlns:a16="http://schemas.microsoft.com/office/drawing/2014/main" id="{C3D30C77-0EAF-4B76-9EC0-26437FC39CB6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 amt="70000"/>
          </a:blip>
          <a:stretch>
            <a:fillRect/>
          </a:stretch>
        </p:blipFill>
        <p:spPr>
          <a:xfrm>
            <a:off x="5690031" y="5556683"/>
            <a:ext cx="1078304" cy="526231"/>
          </a:xfrm>
          <a:prstGeom prst="rect">
            <a:avLst/>
          </a:prstGeom>
        </p:spPr>
      </p:pic>
      <p:pic>
        <p:nvPicPr>
          <p:cNvPr id="63" name="Picture 62" descr="Logo&#10;&#10;Description automatically generated">
            <a:extLst>
              <a:ext uri="{FF2B5EF4-FFF2-40B4-BE49-F238E27FC236}">
                <a16:creationId xmlns:a16="http://schemas.microsoft.com/office/drawing/2014/main" id="{0416680E-A02E-4330-9495-73D1DF363F67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alphaModFix amt="70000"/>
          </a:blip>
          <a:stretch>
            <a:fillRect/>
          </a:stretch>
        </p:blipFill>
        <p:spPr>
          <a:xfrm>
            <a:off x="2784027" y="4683969"/>
            <a:ext cx="490658" cy="575463"/>
          </a:xfrm>
          <a:prstGeom prst="rect">
            <a:avLst/>
          </a:prstGeom>
        </p:spPr>
      </p:pic>
      <p:pic>
        <p:nvPicPr>
          <p:cNvPr id="67" name="Picture 66" descr="A picture containing diagram&#10;&#10;Description automatically generated">
            <a:extLst>
              <a:ext uri="{FF2B5EF4-FFF2-40B4-BE49-F238E27FC236}">
                <a16:creationId xmlns:a16="http://schemas.microsoft.com/office/drawing/2014/main" id="{140C031E-7031-46B7-8389-E40268D17F29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alphaModFix amt="70000"/>
          </a:blip>
          <a:stretch>
            <a:fillRect/>
          </a:stretch>
        </p:blipFill>
        <p:spPr>
          <a:xfrm>
            <a:off x="8011542" y="5529685"/>
            <a:ext cx="1347100" cy="538840"/>
          </a:xfrm>
          <a:prstGeom prst="rect">
            <a:avLst/>
          </a:prstGeom>
        </p:spPr>
      </p:pic>
      <p:pic>
        <p:nvPicPr>
          <p:cNvPr id="8" name="Picture 7" descr="Shape, rectangle&#10;&#10;Description automatically generated">
            <a:extLst>
              <a:ext uri="{FF2B5EF4-FFF2-40B4-BE49-F238E27FC236}">
                <a16:creationId xmlns:a16="http://schemas.microsoft.com/office/drawing/2014/main" id="{C2A3DD59-9ECF-4BBC-B6CF-19EAC077465D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70000"/>
          </a:blip>
          <a:stretch>
            <a:fillRect/>
          </a:stretch>
        </p:blipFill>
        <p:spPr>
          <a:xfrm>
            <a:off x="11065033" y="5336299"/>
            <a:ext cx="829234" cy="816574"/>
          </a:xfrm>
          <a:prstGeom prst="rect">
            <a:avLst/>
          </a:prstGeom>
        </p:spPr>
      </p:pic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id="{36702697-B4F6-B246-93FD-3EAA93AFFDED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9384964" y="5503235"/>
            <a:ext cx="1598711" cy="64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859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915DF-7AF6-D24F-BA18-4BBF75DC7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972E6-C636-0349-94C4-6871E3072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AA5315-187C-6448-8A7A-EA4D506739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0E13D6-4AAC-5244-A333-58A8F98226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EFA488-DA8B-4446-BC60-9B6D5F0087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51A467-8229-3C46-8B55-C1CF26F3E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FE7D0-4F5F-464C-AAC0-41989EB81341}" type="datetime1">
              <a:rPr lang="cs-CZ" smtClean="0"/>
              <a:t>19.01.2022</a:t>
            </a:fld>
            <a:endParaRPr lang="cs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5DE846-E50F-D549-BC12-EEAF49410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Kick-Off Meeting, 10th October 2019, Brussels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00CCBB-2E42-4749-A91A-175FCBF88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D628-490F-774C-A25F-C05A833D5E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9052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BED0C-BDFA-8D48-8BDF-2DEEA65E5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1D32D9-392C-C34F-8CAD-830E2BD29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0DF23-742B-DE40-B35A-D62832099464}" type="datetime1">
              <a:rPr lang="cs-CZ" smtClean="0"/>
              <a:t>19.01.2022</a:t>
            </a:fld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4F4954-AC9C-5842-BF70-4B886C727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Kick-Off Meeting, 10th October 2019, Brussels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00443C-5C62-944B-BB4B-90F6A09E6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D628-490F-774C-A25F-C05A833D5E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4721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DE3E79-6A16-4747-A8C0-E516FA3CD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DF83-CD6E-E446-B728-1E3DC7B85063}" type="datetime1">
              <a:rPr lang="cs-CZ" smtClean="0"/>
              <a:t>19.01.2022</a:t>
            </a:fld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5AE820-773A-5E48-BCA2-E13E564F4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Kick-Off Meeting, 10th October 2019, Brussels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91C815-1AA3-1B4D-92EE-E9F5B128C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D628-490F-774C-A25F-C05A833D5E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8032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BA934-1A01-2A40-8318-494BFF678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1A334-AC6A-C348-B2B3-810E5FB1B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D6E10-EC42-EF4D-BE66-8BE2169A9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0ACCF7-1D61-3C4C-B5B6-37A0E09E8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EEF51-5A90-5D4E-A39E-8AF3B78054FA}" type="datetime1">
              <a:rPr lang="cs-CZ" smtClean="0"/>
              <a:t>19.01.2022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CCE4CE-E8F5-9F4D-9B1F-3BAE7CA69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Kick-Off Meeting, 10th October 2019, Brussels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9F1CE4-1E40-0745-84F0-B7652146A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D628-490F-774C-A25F-C05A833D5E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6929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64C4C-BD89-C84D-B178-037E30E51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FFA46-ACA7-BE43-8FE3-9729C5DED4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C474B8-8FB9-E044-ABCD-94574BDC1C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04E417-6C71-A74A-A45D-B0BCBBC0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44AC7-22C5-3E4A-BED0-CC995E4ED22F}" type="datetime1">
              <a:rPr lang="cs-CZ" smtClean="0"/>
              <a:t>19.01.2022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09181E-CC86-2C45-A7F9-F54D91EA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Kick-Off Meeting, 10th October 2019, Brussels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555CCD-32CC-4F46-B28E-EF7615072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D628-490F-774C-A25F-C05A833D5E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8766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A9310-F113-2D43-8F25-C8D7A9E95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C821C2-D849-934E-9316-8B0B51B2EC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B4EA69-F26C-C040-8548-C43722DA8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54A3A-66AB-F648-B907-890335BD3B34}" type="datetime1">
              <a:rPr lang="cs-CZ" smtClean="0"/>
              <a:t>19.01.2022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023E1-3245-6D4D-830E-6182729DE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Kick-Off Meeting, 10th October 2019, Brussels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8E4AE-44A0-124D-AE65-7BAFB31BD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D628-490F-774C-A25F-C05A833D5E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1567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9DD85E-AEBE-2848-A353-359B2E223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0861E9-3B54-CB42-A62A-FC4B809D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54EF8-50D8-CE4C-ADF3-76EC8AF217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8B7EB-0C0A-DA42-B31D-7CD3956C7DF1}" type="datetime1">
              <a:rPr lang="cs-CZ" smtClean="0"/>
              <a:t>19.01.2022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8DFF6-B6E9-E145-94E7-C8E2362925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Kick-Off Meeting, 10th October 2019, Brussels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4952F-696F-DE40-9BED-786D6D1619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4D628-490F-774C-A25F-C05A833D5E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1347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gif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75E0-ADD4-804C-9E53-F757AAC6F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E6781-240F-A741-9250-453AA66BB474}" type="datetime1">
              <a:rPr lang="cs-CZ" smtClean="0"/>
              <a:t>19.01.2022</a:t>
            </a:fld>
            <a:endParaRPr lang="cs-CZ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0DCC65-5959-8A4F-859F-C772A3ABA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www.plural-renovation.eu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11B442-1BEB-E84C-9049-6355EF7C4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D628-490F-774C-A25F-C05A833D5E8C}" type="slidenum">
              <a:rPr lang="cs-CZ" smtClean="0"/>
              <a:pPr/>
              <a:t>1</a:t>
            </a:fld>
            <a:endParaRPr lang="cs-CZ" dirty="0"/>
          </a:p>
        </p:txBody>
      </p:sp>
      <p:pic>
        <p:nvPicPr>
          <p:cNvPr id="6" name="Picture 5" descr="A picture containing text, light, dark, night&#10;&#10;Description automatically generated">
            <a:extLst>
              <a:ext uri="{FF2B5EF4-FFF2-40B4-BE49-F238E27FC236}">
                <a16:creationId xmlns:a16="http://schemas.microsoft.com/office/drawing/2014/main" id="{9611CB68-0F54-4545-95BD-5F4B3F6ABD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515"/>
          <a:stretch/>
        </p:blipFill>
        <p:spPr>
          <a:xfrm>
            <a:off x="-32544" y="995482"/>
            <a:ext cx="8965660" cy="5862518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1A292FA-7905-8C4E-A4B6-48CD1A9F8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544" y="-69427"/>
            <a:ext cx="1490365" cy="145404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8C55037-461A-394A-8FC1-7A018FC5C479}"/>
              </a:ext>
            </a:extLst>
          </p:cNvPr>
          <p:cNvSpPr txBox="1">
            <a:spLocks/>
          </p:cNvSpPr>
          <p:nvPr/>
        </p:nvSpPr>
        <p:spPr>
          <a:xfrm>
            <a:off x="1659800" y="136525"/>
            <a:ext cx="5946020" cy="1179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PROJECT INTRODUCTION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BD48F91-155A-C441-A4E1-883EA40E9619}"/>
              </a:ext>
            </a:extLst>
          </p:cNvPr>
          <p:cNvSpPr txBox="1">
            <a:spLocks/>
          </p:cNvSpPr>
          <p:nvPr/>
        </p:nvSpPr>
        <p:spPr>
          <a:xfrm>
            <a:off x="1659799" y="886516"/>
            <a:ext cx="6361983" cy="498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>
                <a:solidFill>
                  <a:srgbClr val="515151"/>
                </a:solidFill>
              </a:rPr>
              <a:t>Plug-and-use renovation with adaptable lightweight systems.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BB82DB80-80C8-424D-A1E4-83AF4CFB83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8252" y="-319089"/>
            <a:ext cx="3813748" cy="758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315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17517EF-BD4D-4055-BDB4-A322C5356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53" y="304802"/>
            <a:ext cx="11097349" cy="1573149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2E19A78-FDF8-CF46-AD5C-950FD7142D37}"/>
              </a:ext>
            </a:extLst>
          </p:cNvPr>
          <p:cNvSpPr txBox="1">
            <a:spLocks/>
          </p:cNvSpPr>
          <p:nvPr/>
        </p:nvSpPr>
        <p:spPr>
          <a:xfrm>
            <a:off x="2209800" y="2743200"/>
            <a:ext cx="7787207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 YOU FOR YOUR</a:t>
            </a:r>
            <a:r>
              <a:rPr lang="en-US" sz="4800" dirty="0"/>
              <a:t> 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ATTENTION!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784" y="76442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126032" y="1067264"/>
            <a:ext cx="1021458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294646-833D-9C4E-895E-DB2F129BD4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72E6781-240F-A741-9250-453AA66BB474}" type="datetime1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1/19/22</a:t>
            </a:fld>
            <a:endParaRPr lang="en-US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847BB7-C47E-2145-930B-1747F3EE1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www.plural-renovation.eu</a:t>
            </a:r>
            <a:endParaRPr lang="en-US" sz="1200" kern="12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23595A-C435-AA40-A2F7-6AE5ACA7A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3E4D628-490F-774C-A25F-C05A833D5E8C}" type="slidenum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6D12D4D-BB0F-494E-8D72-E352D42A5E81}"/>
              </a:ext>
            </a:extLst>
          </p:cNvPr>
          <p:cNvSpPr txBox="1">
            <a:spLocks/>
          </p:cNvSpPr>
          <p:nvPr/>
        </p:nvSpPr>
        <p:spPr>
          <a:xfrm>
            <a:off x="7762835" y="405575"/>
            <a:ext cx="3746312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dirty="0" err="1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Contact</a:t>
            </a:r>
            <a:r>
              <a:rPr lang="cs-CZ" sz="1800" dirty="0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1800" dirty="0" err="1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</a:t>
            </a:r>
            <a:r>
              <a:rPr lang="cs-CZ" sz="1800" dirty="0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via e-mail:</a:t>
            </a:r>
          </a:p>
          <a:p>
            <a:pPr marL="0" indent="0">
              <a:buNone/>
            </a:pPr>
            <a:r>
              <a:rPr lang="cs-CZ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info@plural-renovation.eu</a:t>
            </a:r>
            <a:endParaRPr lang="cs-CZ" sz="1800" dirty="0">
              <a:solidFill>
                <a:srgbClr val="22222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7" name="Shape 348">
            <a:extLst>
              <a:ext uri="{FF2B5EF4-FFF2-40B4-BE49-F238E27FC236}">
                <a16:creationId xmlns:a16="http://schemas.microsoft.com/office/drawing/2014/main" id="{AA7C5000-ADB4-D145-8276-2F1A066E6A26}"/>
              </a:ext>
            </a:extLst>
          </p:cNvPr>
          <p:cNvSpPr/>
          <p:nvPr/>
        </p:nvSpPr>
        <p:spPr>
          <a:xfrm>
            <a:off x="2181317" y="620439"/>
            <a:ext cx="5372315" cy="941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>
            <a:noAutofit/>
          </a:bodyPr>
          <a:lstStyle>
            <a:lvl1pPr algn="just">
              <a:spcBef>
                <a:spcPts val="5900"/>
              </a:spcBef>
              <a:defRPr>
                <a:solidFill>
                  <a:srgbClr val="5E5E5E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GB" sz="1700" dirty="0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project has received funding from the European Union’s Horizon 2020 research and innovation programme under grant agreement </a:t>
            </a:r>
            <a:r>
              <a:rPr lang="en-GB" sz="1700" dirty="0">
                <a:solidFill>
                  <a:srgbClr val="07BCB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958218.</a:t>
            </a:r>
          </a:p>
        </p:txBody>
      </p:sp>
      <p:pic>
        <p:nvPicPr>
          <p:cNvPr id="68" name="Imagem 3">
            <a:extLst>
              <a:ext uri="{FF2B5EF4-FFF2-40B4-BE49-F238E27FC236}">
                <a16:creationId xmlns:a16="http://schemas.microsoft.com/office/drawing/2014/main" id="{D5B368B5-1D6C-AA43-B3DE-F2ADA65354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00" y="605481"/>
            <a:ext cx="1393333" cy="9418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22C568D-D7CB-0341-9E36-FCE7C1803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051" y="5656638"/>
            <a:ext cx="1232127" cy="2876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0EE7CE-4AF8-F046-8D60-F825F0CA11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023" y="4698430"/>
            <a:ext cx="1479901" cy="5775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2A0DE5C-086B-CF42-B5C7-5B5F8EF11F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951" y="5541322"/>
            <a:ext cx="920904" cy="526231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E38B8933-64E7-1448-9590-28C77BC485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8083" y="4784545"/>
            <a:ext cx="1545816" cy="337915"/>
          </a:xfrm>
          <a:prstGeom prst="rect">
            <a:avLst/>
          </a:prstGeom>
        </p:spPr>
      </p:pic>
      <p:pic>
        <p:nvPicPr>
          <p:cNvPr id="21" name="Picture 20" descr="Text&#10;&#10;Description automatically generated">
            <a:extLst>
              <a:ext uri="{FF2B5EF4-FFF2-40B4-BE49-F238E27FC236}">
                <a16:creationId xmlns:a16="http://schemas.microsoft.com/office/drawing/2014/main" id="{63A1F07D-8C8F-3F46-B199-A58A35EFDE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2002" y="4596181"/>
            <a:ext cx="1123950" cy="624417"/>
          </a:xfrm>
          <a:prstGeom prst="rect">
            <a:avLst/>
          </a:prstGeom>
        </p:spPr>
      </p:pic>
      <p:pic>
        <p:nvPicPr>
          <p:cNvPr id="22" name="Picture 21" descr="A picture containing text, clock, sign, clipart&#10;&#10;Description automatically generated">
            <a:extLst>
              <a:ext uri="{FF2B5EF4-FFF2-40B4-BE49-F238E27FC236}">
                <a16:creationId xmlns:a16="http://schemas.microsoft.com/office/drawing/2014/main" id="{D7750982-B9DC-284E-B9B2-1B6CBB82E9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44928" y="4737846"/>
            <a:ext cx="980379" cy="411824"/>
          </a:xfrm>
          <a:prstGeom prst="rect">
            <a:avLst/>
          </a:prstGeom>
        </p:spPr>
      </p:pic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84CD8CF7-27E1-FC4B-BC0E-AEED085788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2742" y="4635954"/>
            <a:ext cx="1075938" cy="633354"/>
          </a:xfrm>
          <a:prstGeom prst="rect">
            <a:avLst/>
          </a:prstGeom>
        </p:spPr>
      </p:pic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4108FE70-0E4D-7546-91F2-CE90EF17C4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0445" y="4576755"/>
            <a:ext cx="708537" cy="708537"/>
          </a:xfrm>
          <a:prstGeom prst="rect">
            <a:avLst/>
          </a:prstGeom>
        </p:spPr>
      </p:pic>
      <p:pic>
        <p:nvPicPr>
          <p:cNvPr id="25" name="Picture 24" descr="A picture containing logo&#10;&#10;Description automatically generated">
            <a:extLst>
              <a:ext uri="{FF2B5EF4-FFF2-40B4-BE49-F238E27FC236}">
                <a16:creationId xmlns:a16="http://schemas.microsoft.com/office/drawing/2014/main" id="{658C5A56-FBA5-E94F-BFAE-937208CEE1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08702" y="5596548"/>
            <a:ext cx="1788794" cy="433572"/>
          </a:xfrm>
          <a:prstGeom prst="rect">
            <a:avLst/>
          </a:prstGeom>
        </p:spPr>
      </p:pic>
      <p:pic>
        <p:nvPicPr>
          <p:cNvPr id="26" name="Picture 25" descr="Logo, company name&#10;&#10;Description automatically generated">
            <a:extLst>
              <a:ext uri="{FF2B5EF4-FFF2-40B4-BE49-F238E27FC236}">
                <a16:creationId xmlns:a16="http://schemas.microsoft.com/office/drawing/2014/main" id="{C6D01377-C6A8-F647-A732-CE53A15BF8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36491" y="5390288"/>
            <a:ext cx="909332" cy="909332"/>
          </a:xfrm>
          <a:prstGeom prst="rect">
            <a:avLst/>
          </a:prstGeom>
        </p:spPr>
      </p:pic>
      <p:pic>
        <p:nvPicPr>
          <p:cNvPr id="27" name="Picture 26" descr="A picture containing text, sign, dark, gauge&#10;&#10;Description automatically generated">
            <a:extLst>
              <a:ext uri="{FF2B5EF4-FFF2-40B4-BE49-F238E27FC236}">
                <a16:creationId xmlns:a16="http://schemas.microsoft.com/office/drawing/2014/main" id="{EE9EEEB5-D60D-C744-A119-EF7B4598AA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29032" y="4855130"/>
            <a:ext cx="1042854" cy="224214"/>
          </a:xfrm>
          <a:prstGeom prst="rect">
            <a:avLst/>
          </a:prstGeom>
        </p:spPr>
      </p:pic>
      <p:pic>
        <p:nvPicPr>
          <p:cNvPr id="28" name="Picture 27" descr="Text&#10;&#10;Description automatically generated">
            <a:extLst>
              <a:ext uri="{FF2B5EF4-FFF2-40B4-BE49-F238E27FC236}">
                <a16:creationId xmlns:a16="http://schemas.microsoft.com/office/drawing/2014/main" id="{BAE18841-9220-DD4F-A10A-34B015BA35B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39323" y="4608510"/>
            <a:ext cx="940802" cy="612088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05EEDC37-505F-564F-AD43-754440E3C79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57034" y="5556683"/>
            <a:ext cx="1078304" cy="526231"/>
          </a:xfrm>
          <a:prstGeom prst="rect">
            <a:avLst/>
          </a:prstGeom>
        </p:spPr>
      </p:pic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755DEA2A-6206-D84C-AB77-58A2DF157F6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74114" y="4698430"/>
            <a:ext cx="490658" cy="575463"/>
          </a:xfrm>
          <a:prstGeom prst="rect">
            <a:avLst/>
          </a:prstGeom>
        </p:spPr>
      </p:pic>
      <p:pic>
        <p:nvPicPr>
          <p:cNvPr id="31" name="Picture 30" descr="A picture containing diagram&#10;&#10;Description automatically generated">
            <a:extLst>
              <a:ext uri="{FF2B5EF4-FFF2-40B4-BE49-F238E27FC236}">
                <a16:creationId xmlns:a16="http://schemas.microsoft.com/office/drawing/2014/main" id="{C1413DB6-B06C-0045-B62C-C5156E0B901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96886" y="5531041"/>
            <a:ext cx="1347100" cy="538840"/>
          </a:xfrm>
          <a:prstGeom prst="rect">
            <a:avLst/>
          </a:prstGeom>
        </p:spPr>
      </p:pic>
      <p:pic>
        <p:nvPicPr>
          <p:cNvPr id="32" name="Picture 31" descr="Shape, rectangle&#10;&#10;Description automatically generated">
            <a:extLst>
              <a:ext uri="{FF2B5EF4-FFF2-40B4-BE49-F238E27FC236}">
                <a16:creationId xmlns:a16="http://schemas.microsoft.com/office/drawing/2014/main" id="{61F14ED4-C2BA-D942-85A2-E78A359D12B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904153" y="5392174"/>
            <a:ext cx="829234" cy="816574"/>
          </a:xfrm>
          <a:prstGeom prst="rect">
            <a:avLst/>
          </a:prstGeom>
        </p:spPr>
      </p:pic>
      <p:pic>
        <p:nvPicPr>
          <p:cNvPr id="33" name="Picture 32" descr="Logo&#10;&#10;Description automatically generated with medium confidence">
            <a:extLst>
              <a:ext uri="{FF2B5EF4-FFF2-40B4-BE49-F238E27FC236}">
                <a16:creationId xmlns:a16="http://schemas.microsoft.com/office/drawing/2014/main" id="{30FBB061-04B4-5E42-8069-69FAD1190A5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412378" y="5547838"/>
            <a:ext cx="1326945" cy="53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600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17517EF-BD4D-4055-BDB4-A322C5356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53" y="304802"/>
            <a:ext cx="11097349" cy="1573149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2E19A78-FDF8-CF46-AD5C-950FD7142D37}"/>
              </a:ext>
            </a:extLst>
          </p:cNvPr>
          <p:cNvSpPr txBox="1">
            <a:spLocks/>
          </p:cNvSpPr>
          <p:nvPr/>
        </p:nvSpPr>
        <p:spPr>
          <a:xfrm>
            <a:off x="901690" y="405575"/>
            <a:ext cx="6430414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ABOUT PLURAL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784" y="76442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126032" y="1067264"/>
            <a:ext cx="1021458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294646-833D-9C4E-895E-DB2F129BD4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72E6781-240F-A741-9250-453AA66BB474}" type="datetime1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1/19/22</a:t>
            </a:fld>
            <a:endParaRPr lang="en-US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847BB7-C47E-2145-930B-1747F3EE1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www.plural-renovation.eu</a:t>
            </a:r>
            <a:endParaRPr lang="en-US" sz="1200" kern="12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23595A-C435-AA40-A2F7-6AE5ACA7A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3E4D628-490F-774C-A25F-C05A833D5E8C}" type="slidenum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6D12D4D-BB0F-494E-8D72-E352D42A5E81}"/>
              </a:ext>
            </a:extLst>
          </p:cNvPr>
          <p:cNvSpPr txBox="1">
            <a:spLocks/>
          </p:cNvSpPr>
          <p:nvPr/>
        </p:nvSpPr>
        <p:spPr>
          <a:xfrm>
            <a:off x="7883657" y="405575"/>
            <a:ext cx="3470143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START: </a:t>
            </a:r>
            <a:r>
              <a:rPr lang="cs-CZ" sz="1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October</a:t>
            </a:r>
            <a:r>
              <a:rPr lang="cs-CZ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1, 2020</a:t>
            </a:r>
          </a:p>
          <a:p>
            <a:pPr marL="0" indent="0">
              <a:buNone/>
            </a:pPr>
            <a:r>
              <a:rPr lang="cs-CZ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END: </a:t>
            </a:r>
            <a:r>
              <a:rPr lang="cs-CZ" sz="1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September</a:t>
            </a:r>
            <a:r>
              <a:rPr lang="cs-CZ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30, 2024</a:t>
            </a:r>
          </a:p>
          <a:p>
            <a:pPr marL="0" indent="0">
              <a:buNone/>
            </a:pPr>
            <a:r>
              <a:rPr lang="cs-CZ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DURATION: </a:t>
            </a:r>
            <a:r>
              <a:rPr lang="cs-CZ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48 </a:t>
            </a:r>
            <a:r>
              <a:rPr lang="cs-CZ" sz="1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months</a:t>
            </a:r>
            <a:endParaRPr lang="en-US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Content Placeholder 15">
            <a:extLst>
              <a:ext uri="{FF2B5EF4-FFF2-40B4-BE49-F238E27FC236}">
                <a16:creationId xmlns:a16="http://schemas.microsoft.com/office/drawing/2014/main" id="{4FBDFF72-09F8-AD40-A19F-E4039152976A}"/>
              </a:ext>
            </a:extLst>
          </p:cNvPr>
          <p:cNvSpPr txBox="1">
            <a:spLocks/>
          </p:cNvSpPr>
          <p:nvPr/>
        </p:nvSpPr>
        <p:spPr>
          <a:xfrm>
            <a:off x="551553" y="2245614"/>
            <a:ext cx="11097349" cy="3651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</a:rPr>
              <a:t>The European Research &amp; Innovation project </a:t>
            </a:r>
            <a:r>
              <a:rPr lang="en-US" sz="2000" b="1" dirty="0">
                <a:solidFill>
                  <a:srgbClr val="04BCB7"/>
                </a:solidFill>
                <a:latin typeface="Open Sans" panose="020B0606030504020204" pitchFamily="34" charset="0"/>
              </a:rPr>
              <a:t>PLURAL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</a:rPr>
              <a:t> funded by the Horizon 2020 </a:t>
            </a:r>
            <a:r>
              <a:rPr lang="en-US" sz="2000" dirty="0" err="1">
                <a:solidFill>
                  <a:srgbClr val="000000"/>
                </a:solidFill>
                <a:latin typeface="Open Sans" panose="020B0606030504020204" pitchFamily="34" charset="0"/>
              </a:rPr>
              <a:t>programme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</a:rPr>
              <a:t> aims to design, validate and demonstrate a palette of versatile, adaptable, scalable, off-site prefabricated </a:t>
            </a:r>
            <a:r>
              <a:rPr lang="en-US" sz="2000" b="1" dirty="0">
                <a:solidFill>
                  <a:srgbClr val="000000"/>
                </a:solidFill>
                <a:latin typeface="Open Sans" panose="020B0606030504020204" pitchFamily="34" charset="0"/>
              </a:rPr>
              <a:t>Plug-and-Use kits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</a:rPr>
              <a:t>The objectives of the project will be achieved through international cooperation of </a:t>
            </a:r>
            <a:r>
              <a:rPr lang="en-US" sz="2000" b="1" dirty="0">
                <a:solidFill>
                  <a:srgbClr val="000000"/>
                </a:solidFill>
                <a:latin typeface="Open Sans" panose="020B0606030504020204" pitchFamily="34" charset="0"/>
              </a:rPr>
              <a:t>1</a:t>
            </a:r>
            <a:r>
              <a:rPr lang="cs-CZ" sz="2000" b="1" dirty="0">
                <a:solidFill>
                  <a:srgbClr val="000000"/>
                </a:solidFill>
                <a:latin typeface="Open Sans" panose="020B0606030504020204" pitchFamily="34" charset="0"/>
              </a:rPr>
              <a:t>8</a:t>
            </a:r>
            <a:r>
              <a:rPr lang="en-US" sz="2000" b="1" dirty="0">
                <a:solidFill>
                  <a:srgbClr val="000000"/>
                </a:solidFill>
                <a:latin typeface="Open Sans" panose="020B0606030504020204" pitchFamily="34" charset="0"/>
              </a:rPr>
              <a:t> partners 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</a:rPr>
              <a:t>from </a:t>
            </a:r>
            <a:r>
              <a:rPr lang="cs-CZ" sz="2000" b="1" dirty="0">
                <a:solidFill>
                  <a:srgbClr val="000000"/>
                </a:solidFill>
                <a:latin typeface="Open Sans" panose="020B0606030504020204" pitchFamily="34" charset="0"/>
              </a:rPr>
              <a:t>7</a:t>
            </a:r>
            <a:r>
              <a:rPr lang="en-US" sz="2000" b="1" dirty="0">
                <a:solidFill>
                  <a:srgbClr val="000000"/>
                </a:solidFill>
                <a:latin typeface="Open Sans" panose="020B0606030504020204" pitchFamily="34" charset="0"/>
              </a:rPr>
              <a:t> European countries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</a:rPr>
              <a:t> with overall budget of </a:t>
            </a:r>
            <a:r>
              <a:rPr lang="en-US" sz="2000" b="1" dirty="0">
                <a:solidFill>
                  <a:srgbClr val="000000"/>
                </a:solidFill>
                <a:latin typeface="Open Sans" panose="020B0606030504020204" pitchFamily="34" charset="0"/>
              </a:rPr>
              <a:t>9,5 million EUR</a:t>
            </a:r>
            <a:r>
              <a:rPr lang="en-US" sz="2000" dirty="0">
                <a:solidFill>
                  <a:srgbClr val="000000"/>
                </a:solidFill>
                <a:latin typeface="Open Sans" panose="020B0606030504020204" pitchFamily="34" charset="0"/>
              </a:rPr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92255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84ECDE7A-6944-466D-8FFE-149A29BA6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B3420082-9415-44EC-802E-C77D71D59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55A52C45-1FCB-4636-A80F-2849B822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87659E-0BFB-42EF-BF9A-BC0E106299B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8304" y="548640"/>
            <a:ext cx="10375392" cy="11795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PLURAL CONCEPT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68EB4DD-3704-43AD-92B3-C4E0C6EA9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7079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8C27444D-00AF-F94F-96BC-8DD9694E42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9" r="-2" b="-2"/>
          <a:stretch/>
        </p:blipFill>
        <p:spPr>
          <a:xfrm>
            <a:off x="5896242" y="2100825"/>
            <a:ext cx="6171643" cy="379362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30CDA-5FBB-4409-AF24-968B73B7681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8209" y="2100825"/>
            <a:ext cx="5213919" cy="40136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 b="0" i="0" dirty="0">
                <a:effectLst/>
              </a:rPr>
              <a:t>The key is to understand how to select and integrate various </a:t>
            </a:r>
            <a:r>
              <a:rPr lang="en-US" sz="2000" b="1" i="0" dirty="0">
                <a:effectLst/>
              </a:rPr>
              <a:t>renewable energy technologies</a:t>
            </a:r>
            <a:r>
              <a:rPr lang="en-US" sz="2000" b="0" i="0" dirty="0">
                <a:effectLst/>
              </a:rPr>
              <a:t>, incorporate them in </a:t>
            </a:r>
            <a:r>
              <a:rPr lang="en-US" sz="2000" b="1" i="0" dirty="0">
                <a:effectLst/>
              </a:rPr>
              <a:t>prefabricated façade components</a:t>
            </a:r>
            <a:r>
              <a:rPr lang="en-US" sz="2000" b="0" i="0" dirty="0">
                <a:effectLst/>
              </a:rPr>
              <a:t> and optimize their performance for different building types, climates and socio-economic conditions. </a:t>
            </a:r>
            <a:endParaRPr lang="en-US" sz="2000" dirty="0"/>
          </a:p>
          <a:p>
            <a:pPr marL="0" indent="0">
              <a:buNone/>
            </a:pPr>
            <a:r>
              <a:rPr lang="en-US" sz="2000" b="1" dirty="0">
                <a:solidFill>
                  <a:srgbClr val="07BCB7"/>
                </a:solidFill>
              </a:rPr>
              <a:t>PLURAL</a:t>
            </a:r>
            <a:r>
              <a:rPr lang="en-US" sz="2000" dirty="0"/>
              <a:t> will focus on how to manufacture these kits </a:t>
            </a:r>
            <a:r>
              <a:rPr lang="en-US" sz="2000" b="1" i="0" dirty="0">
                <a:effectLst/>
              </a:rPr>
              <a:t>minimizing energy use </a:t>
            </a:r>
            <a:r>
              <a:rPr lang="en-US" sz="2000" b="0" i="0" dirty="0">
                <a:effectLst/>
              </a:rPr>
              <a:t>and </a:t>
            </a:r>
            <a:r>
              <a:rPr lang="en-US" sz="2000" b="1" i="0" dirty="0">
                <a:effectLst/>
              </a:rPr>
              <a:t>material waste</a:t>
            </a:r>
            <a:r>
              <a:rPr lang="en-US" sz="2000" b="1" dirty="0"/>
              <a:t>.</a:t>
            </a:r>
            <a:r>
              <a:rPr lang="en-US" sz="2000" b="0" i="0" dirty="0">
                <a:effectLst/>
              </a:rPr>
              <a:t> </a:t>
            </a:r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59FA1-EC80-4CEC-B5BB-167E58FF38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172E6781-240F-A741-9250-453AA66BB474}" type="datetime1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1/19/22</a:t>
            </a:fld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6A69D-5C6C-41DF-84B4-0017C143D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www.plural-renovation.eu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9ED92-D381-428C-99B3-53E2075F7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3E4D628-490F-774C-A25F-C05A833D5E8C}" type="slidenum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</a:t>
            </a:fld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2919FA3A-A24C-D844-B822-E6B98FAE7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5937" y="314468"/>
            <a:ext cx="1511725" cy="147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361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84ECDE7A-6944-466D-8FFE-149A29BA6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B3420082-9415-44EC-802E-C77D71D59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55A52C45-1FCB-4636-A80F-2849B822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87659E-0BFB-42EF-BF9A-BC0E106299B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8304" y="548640"/>
            <a:ext cx="10375392" cy="11795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PLURAL OBJECTIVES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68EB4DD-3704-43AD-92B3-C4E0C6EA9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7079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30CDA-5FBB-4409-AF24-968B73B7681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2842" y="2103824"/>
            <a:ext cx="11164399" cy="39833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04BCB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PLURAL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aims to design, validate and demonstrate a palette of versatile, adaptable, scalable, off-site</a:t>
            </a:r>
            <a:r>
              <a:rPr lang="cs-CZ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prefabricated </a:t>
            </a:r>
            <a:r>
              <a:rPr lang="en-US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PnU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kits.</a:t>
            </a:r>
            <a:r>
              <a:rPr lang="cs-CZ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cs-CZ" sz="1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Building</a:t>
            </a:r>
            <a:r>
              <a:rPr lang="cs-CZ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1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Information</a:t>
            </a:r>
            <a:r>
              <a:rPr lang="cs-CZ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Modelling </a:t>
            </a:r>
            <a:r>
              <a:rPr lang="cs-CZ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(B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</a:t>
            </a:r>
            <a:r>
              <a:rPr lang="cs-CZ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based platform and a </a:t>
            </a: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Decision Support Tool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(DST) will be developed to enable the optimal</a:t>
            </a:r>
            <a:r>
              <a:rPr lang="cs-CZ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component selection, and integration, best </a:t>
            </a:r>
            <a:r>
              <a:rPr lang="en-US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PnU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kit design, faster and low-cost manufacturing and</a:t>
            </a:r>
            <a:r>
              <a:rPr lang="cs-CZ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installation. </a:t>
            </a: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Renewable energy 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smart control systems will be coupled with low environmental</a:t>
            </a:r>
            <a:r>
              <a:rPr lang="cs-CZ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impact prefabricated façade components to create the integrated all-in-one </a:t>
            </a:r>
            <a:r>
              <a:rPr lang="en-US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PnU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kits for residential</a:t>
            </a:r>
            <a:r>
              <a:rPr lang="cs-CZ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building deep renovation.</a:t>
            </a:r>
          </a:p>
          <a:p>
            <a:pPr marL="342900" indent="-342900">
              <a:buAutoNum type="arabicParenR"/>
            </a:pPr>
            <a:r>
              <a:rPr lang="en-US" sz="1800" dirty="0">
                <a:solidFill>
                  <a:srgbClr val="04BCB7"/>
                </a:solidFill>
                <a:latin typeface="Exo 2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Near zero energy consumption of buildings renovated with </a:t>
            </a:r>
            <a:r>
              <a:rPr lang="en-US" sz="1800" dirty="0" err="1">
                <a:solidFill>
                  <a:srgbClr val="04BCB7"/>
                </a:solidFill>
                <a:latin typeface="Exo 2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PnU</a:t>
            </a:r>
            <a:r>
              <a:rPr lang="en-US" sz="1800" dirty="0">
                <a:solidFill>
                  <a:srgbClr val="04BCB7"/>
                </a:solidFill>
                <a:latin typeface="Exo 2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kits</a:t>
            </a:r>
            <a:endParaRPr lang="cs-CZ" sz="1800" dirty="0">
              <a:solidFill>
                <a:srgbClr val="04BCB7"/>
              </a:solidFill>
              <a:latin typeface="Exo 2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AutoNum type="arabicParenR"/>
            </a:pPr>
            <a:r>
              <a:rPr lang="en-US" sz="1800" dirty="0">
                <a:solidFill>
                  <a:srgbClr val="04BCB7"/>
                </a:solidFill>
                <a:latin typeface="Exo 2" pitchFamily="2" charset="0"/>
              </a:rPr>
              <a:t>Cost-effective renovation</a:t>
            </a:r>
            <a:endParaRPr lang="cs-CZ" sz="1800" dirty="0">
              <a:solidFill>
                <a:srgbClr val="04BCB7"/>
              </a:solidFill>
              <a:latin typeface="Exo 2" pitchFamily="2" charset="0"/>
            </a:endParaRPr>
          </a:p>
          <a:p>
            <a:pPr marL="342900" indent="-342900">
              <a:buFont typeface="Arial" panose="020B0604020202020204" pitchFamily="34" charset="0"/>
              <a:buAutoNum type="arabicParenR"/>
            </a:pPr>
            <a:r>
              <a:rPr lang="en-US" sz="1800" dirty="0">
                <a:solidFill>
                  <a:srgbClr val="04BCB7"/>
                </a:solidFill>
                <a:latin typeface="Exo 2" pitchFamily="2" charset="0"/>
              </a:rPr>
              <a:t>Fast-trac</a:t>
            </a:r>
            <a:r>
              <a:rPr lang="cs-CZ" sz="1800" dirty="0">
                <a:solidFill>
                  <a:srgbClr val="04BCB7"/>
                </a:solidFill>
                <a:latin typeface="Exo 2" pitchFamily="2" charset="0"/>
              </a:rPr>
              <a:t>k</a:t>
            </a:r>
            <a:r>
              <a:rPr lang="en-US" sz="1800" dirty="0">
                <a:solidFill>
                  <a:srgbClr val="04BCB7"/>
                </a:solidFill>
                <a:latin typeface="Exo 2" pitchFamily="2" charset="0"/>
              </a:rPr>
              <a:t> renovation</a:t>
            </a:r>
          </a:p>
          <a:p>
            <a:pPr marL="342900" indent="-342900">
              <a:buFont typeface="Arial" panose="020B0604020202020204" pitchFamily="34" charset="0"/>
              <a:buAutoNum type="arabicParenR"/>
            </a:pPr>
            <a:r>
              <a:rPr lang="en-US" sz="1800" dirty="0">
                <a:solidFill>
                  <a:srgbClr val="04BCB7"/>
                </a:solidFill>
                <a:latin typeface="Exo 2" pitchFamily="2" charset="0"/>
              </a:rPr>
              <a:t>Environmentally- friendlier deep renovation</a:t>
            </a:r>
          </a:p>
          <a:p>
            <a:pPr marL="342900" indent="-342900">
              <a:buFont typeface="Arial" panose="020B0604020202020204" pitchFamily="34" charset="0"/>
              <a:buAutoNum type="arabicParenR"/>
            </a:pPr>
            <a:r>
              <a:rPr lang="en-US" sz="1800" dirty="0">
                <a:solidFill>
                  <a:srgbClr val="04BCB7"/>
                </a:solidFill>
                <a:latin typeface="Exo 2" pitchFamily="2" charset="0"/>
              </a:rPr>
              <a:t>Flexibility – Adaptability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59FA1-EC80-4CEC-B5BB-167E58FF38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172E6781-240F-A741-9250-453AA66BB474}" type="datetime1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1/19/22</a:t>
            </a:fld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6A69D-5C6C-41DF-84B4-0017C143D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www.plural-renovation.eu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9ED92-D381-428C-99B3-53E2075F7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3E4D628-490F-774C-A25F-C05A833D5E8C}" type="slidenum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4</a:t>
            </a:fld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2919FA3A-A24C-D844-B822-E6B98FAE7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5937" y="314468"/>
            <a:ext cx="1511725" cy="147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439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0">
            <a:extLst>
              <a:ext uri="{FF2B5EF4-FFF2-40B4-BE49-F238E27FC236}">
                <a16:creationId xmlns:a16="http://schemas.microsoft.com/office/drawing/2014/main" id="{0550F5B9-399F-4FAD-AE6C-ED65F9A43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0" name="Rectangle 42">
            <a:extLst>
              <a:ext uri="{FF2B5EF4-FFF2-40B4-BE49-F238E27FC236}">
                <a16:creationId xmlns:a16="http://schemas.microsoft.com/office/drawing/2014/main" id="{C062E60F-5CD4-4268-8359-807663468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288350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8B4D78-6089-4B93-8B30-D74ED59C17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41248" y="510047"/>
            <a:ext cx="3300984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DEMONSTRATION SITES</a:t>
            </a:r>
          </a:p>
        </p:txBody>
      </p:sp>
      <p:sp>
        <p:nvSpPr>
          <p:cNvPr id="51" name="Rectangle 44">
            <a:extLst>
              <a:ext uri="{FF2B5EF4-FFF2-40B4-BE49-F238E27FC236}">
                <a16:creationId xmlns:a16="http://schemas.microsoft.com/office/drawing/2014/main" id="{BB341EC3-1810-4D33-BA3F-E2D0AA0EC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980964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46">
            <a:extLst>
              <a:ext uri="{FF2B5EF4-FFF2-40B4-BE49-F238E27FC236}">
                <a16:creationId xmlns:a16="http://schemas.microsoft.com/office/drawing/2014/main" id="{10127CDE-2B99-47A8-BB3C-7D1751910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10864" y="1323863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31FCA-DA32-438D-80C6-0176D997738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81144" y="510047"/>
            <a:ext cx="6858000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1800" b="0" i="0" dirty="0">
                <a:effectLst/>
              </a:rPr>
              <a:t>The </a:t>
            </a:r>
            <a:r>
              <a:rPr lang="en-US" sz="1800" b="1" i="0" dirty="0">
                <a:solidFill>
                  <a:srgbClr val="07BCB7"/>
                </a:solidFill>
                <a:effectLst/>
              </a:rPr>
              <a:t>PLURAL</a:t>
            </a:r>
            <a:r>
              <a:rPr lang="en-US" sz="1800" b="0" i="0" dirty="0">
                <a:effectLst/>
              </a:rPr>
              <a:t> concept will be integrated at </a:t>
            </a:r>
            <a:r>
              <a:rPr lang="en-US" sz="1800" b="1" i="0" dirty="0">
                <a:effectLst/>
              </a:rPr>
              <a:t>three different real demo building sites</a:t>
            </a:r>
            <a:r>
              <a:rPr lang="en-US" sz="1800" b="0" i="0" dirty="0">
                <a:effectLst/>
              </a:rPr>
              <a:t>, located in </a:t>
            </a:r>
            <a:r>
              <a:rPr lang="en-US" sz="1800" b="1" i="0" dirty="0">
                <a:effectLst/>
              </a:rPr>
              <a:t>Greece, Spain </a:t>
            </a:r>
            <a:r>
              <a:rPr lang="en-US" sz="1800" i="0" dirty="0">
                <a:effectLst/>
              </a:rPr>
              <a:t>and</a:t>
            </a:r>
            <a:r>
              <a:rPr lang="en-US" sz="1800" b="1" i="0" dirty="0">
                <a:effectLst/>
              </a:rPr>
              <a:t> </a:t>
            </a:r>
            <a:r>
              <a:rPr lang="en-US" sz="1800" i="0" dirty="0">
                <a:effectLst/>
              </a:rPr>
              <a:t>the</a:t>
            </a:r>
            <a:r>
              <a:rPr lang="en-US" sz="1800" b="1" i="0" dirty="0">
                <a:effectLst/>
              </a:rPr>
              <a:t> Czech Republic</a:t>
            </a:r>
            <a:r>
              <a:rPr lang="en-US" sz="1800" b="0" i="0" dirty="0">
                <a:effectLst/>
              </a:rPr>
              <a:t>, featuring different climate conditions, heating/cooling needs and user requirements. </a:t>
            </a:r>
          </a:p>
        </p:txBody>
      </p:sp>
      <p:pic>
        <p:nvPicPr>
          <p:cNvPr id="12" name="Picture 11" descr="A picture containing building, sky, outdoor, government building&#10;&#10;Description automatically generated">
            <a:extLst>
              <a:ext uri="{FF2B5EF4-FFF2-40B4-BE49-F238E27FC236}">
                <a16:creationId xmlns:a16="http://schemas.microsoft.com/office/drawing/2014/main" id="{08A2E257-B82C-1E48-802C-87E4901154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72" r="6580" b="-1"/>
          <a:stretch/>
        </p:blipFill>
        <p:spPr>
          <a:xfrm>
            <a:off x="4303776" y="2606482"/>
            <a:ext cx="3584448" cy="3639287"/>
          </a:xfrm>
          <a:prstGeom prst="rect">
            <a:avLst/>
          </a:prstGeom>
        </p:spPr>
      </p:pic>
      <p:pic>
        <p:nvPicPr>
          <p:cNvPr id="14" name="Picture 13" descr="A picture containing outdoor, grass, building, house&#10;&#10;Description automatically generated">
            <a:extLst>
              <a:ext uri="{FF2B5EF4-FFF2-40B4-BE49-F238E27FC236}">
                <a16:creationId xmlns:a16="http://schemas.microsoft.com/office/drawing/2014/main" id="{21D1589C-A788-644F-AEA1-5B5003A082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6" r="23264"/>
          <a:stretch/>
        </p:blipFill>
        <p:spPr>
          <a:xfrm>
            <a:off x="8047360" y="2599355"/>
            <a:ext cx="3584448" cy="3639312"/>
          </a:xfrm>
          <a:prstGeom prst="rect">
            <a:avLst/>
          </a:prstGeom>
        </p:spPr>
      </p:pic>
      <p:pic>
        <p:nvPicPr>
          <p:cNvPr id="9" name="Picture 8" descr="A picture containing sky, outdoor, building, government building&#10;&#10;Description automatically generated">
            <a:extLst>
              <a:ext uri="{FF2B5EF4-FFF2-40B4-BE49-F238E27FC236}">
                <a16:creationId xmlns:a16="http://schemas.microsoft.com/office/drawing/2014/main" id="{972DA2A2-68B3-FC42-AB44-86A6DED55D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30" r="20969" b="2"/>
          <a:stretch/>
        </p:blipFill>
        <p:spPr>
          <a:xfrm>
            <a:off x="557784" y="2599364"/>
            <a:ext cx="3584448" cy="363930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D97E3-36A2-413D-A94A-4DEC922ABA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72E6781-240F-A741-9250-453AA66BB474}" type="datetime1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1/19/22</a:t>
            </a:fld>
            <a:endParaRPr lang="en-US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B11F27-7261-494E-AAC7-A1D4A5208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Meeting name, Date, Place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3DF6B-7AF6-4A7F-8C36-B7DDC7D11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82854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3E4D628-490F-774C-A25F-C05A833D5E8C}" type="slidenum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759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14141FC-8189-47F8-821A-FC9A4E91E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062E60F-5CD4-4268-8359-807663468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288350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8B4D78-6089-4B93-8B30-D74ED59C17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41248" y="510047"/>
            <a:ext cx="3300984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DEMONSTRATION SITES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B341EC3-1810-4D33-BA3F-E2D0AA0EC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980964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0127CDE-2B99-47A8-BB3C-7D1751910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98164" y="1323863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31FCA-DA32-438D-80C6-0176D997738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81144" y="510047"/>
            <a:ext cx="6858000" cy="1645920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en-US" sz="1800" b="1" i="0" dirty="0">
                <a:solidFill>
                  <a:srgbClr val="07BCB7"/>
                </a:solidFill>
                <a:effectLst/>
              </a:rPr>
              <a:t>PLURAL</a:t>
            </a:r>
            <a:r>
              <a:rPr lang="en-US" sz="1800" b="0" i="0" dirty="0">
                <a:effectLst/>
              </a:rPr>
              <a:t> also includes </a:t>
            </a:r>
            <a:r>
              <a:rPr lang="en-US" sz="1800" b="1" i="0" dirty="0">
                <a:effectLst/>
              </a:rPr>
              <a:t>three virtual building demos</a:t>
            </a:r>
            <a:r>
              <a:rPr lang="en-US" sz="1800" b="0" i="0" dirty="0">
                <a:effectLst/>
              </a:rPr>
              <a:t> for simulating and validating the performance and operation of the solutions. The </a:t>
            </a:r>
            <a:r>
              <a:rPr lang="en-US" sz="1800" i="0" dirty="0">
                <a:effectLst/>
              </a:rPr>
              <a:t>real demonstrators </a:t>
            </a:r>
            <a:r>
              <a:rPr lang="en-US" sz="1800" b="0" i="0" dirty="0">
                <a:effectLst/>
              </a:rPr>
              <a:t>will also be used for their virtual assessment under conditions that differ from the actual ones. The virtual demos are located in </a:t>
            </a:r>
            <a:r>
              <a:rPr lang="en-US" sz="1800" b="1" i="0" dirty="0">
                <a:effectLst/>
              </a:rPr>
              <a:t>Switzerland</a:t>
            </a:r>
            <a:r>
              <a:rPr lang="en-US" sz="1800" b="0" i="0" dirty="0">
                <a:effectLst/>
              </a:rPr>
              <a:t>, </a:t>
            </a:r>
            <a:r>
              <a:rPr lang="en-US" sz="1800" b="1" i="0" dirty="0">
                <a:effectLst/>
              </a:rPr>
              <a:t>Germany</a:t>
            </a:r>
            <a:r>
              <a:rPr lang="en-US" sz="1800" b="0" i="0" dirty="0">
                <a:effectLst/>
              </a:rPr>
              <a:t> and </a:t>
            </a:r>
            <a:r>
              <a:rPr lang="en-US" sz="1800" b="1" i="0" dirty="0">
                <a:effectLst/>
              </a:rPr>
              <a:t>Sweden</a:t>
            </a:r>
            <a:r>
              <a:rPr lang="en-US" sz="1800" b="0" i="0" dirty="0">
                <a:effectLst/>
              </a:rPr>
              <a:t>.</a:t>
            </a:r>
            <a:endParaRPr lang="en-US" sz="1800" dirty="0"/>
          </a:p>
        </p:txBody>
      </p:sp>
      <p:pic>
        <p:nvPicPr>
          <p:cNvPr id="12" name="Picture 11" descr="A picture containing text, sky, outdoor&#10;&#10;Description automatically generated">
            <a:extLst>
              <a:ext uri="{FF2B5EF4-FFF2-40B4-BE49-F238E27FC236}">
                <a16:creationId xmlns:a16="http://schemas.microsoft.com/office/drawing/2014/main" id="{7AC328F4-4E5D-6D4A-8AD1-4B32884ED5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63" r="6968"/>
          <a:stretch/>
        </p:blipFill>
        <p:spPr>
          <a:xfrm>
            <a:off x="4345915" y="2602348"/>
            <a:ext cx="3584448" cy="3639312"/>
          </a:xfrm>
          <a:prstGeom prst="rect">
            <a:avLst/>
          </a:prstGeom>
        </p:spPr>
      </p:pic>
      <p:pic>
        <p:nvPicPr>
          <p:cNvPr id="9" name="Picture 8" descr="A picture containing sky, outdoor, grass, building&#10;&#10;Description automatically generated">
            <a:extLst>
              <a:ext uri="{FF2B5EF4-FFF2-40B4-BE49-F238E27FC236}">
                <a16:creationId xmlns:a16="http://schemas.microsoft.com/office/drawing/2014/main" id="{4D6CFB9A-D8FD-6146-8D54-170487D698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65" r="9365"/>
          <a:stretch/>
        </p:blipFill>
        <p:spPr>
          <a:xfrm>
            <a:off x="550826" y="2609288"/>
            <a:ext cx="3584448" cy="3639312"/>
          </a:xfrm>
          <a:prstGeom prst="rect">
            <a:avLst/>
          </a:prstGeom>
        </p:spPr>
      </p:pic>
      <p:pic>
        <p:nvPicPr>
          <p:cNvPr id="14" name="Picture 13" descr="An aerial view of a city&#10;&#10;Description automatically generated with medium confidence">
            <a:extLst>
              <a:ext uri="{FF2B5EF4-FFF2-40B4-BE49-F238E27FC236}">
                <a16:creationId xmlns:a16="http://schemas.microsoft.com/office/drawing/2014/main" id="{046D611B-C82D-D046-B316-51E96283FC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506" r="21322" b="-2"/>
          <a:stretch/>
        </p:blipFill>
        <p:spPr>
          <a:xfrm>
            <a:off x="8137415" y="2606462"/>
            <a:ext cx="3584448" cy="363931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D97E3-36A2-413D-A94A-4DEC922ABA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72E6781-240F-A741-9250-453AA66BB474}" type="datetime1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1/19/22</a:t>
            </a:fld>
            <a:endParaRPr lang="en-US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B11F27-7261-494E-AAC7-A1D4A5208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Meeting name, Date, Place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3DF6B-7AF6-4A7F-8C36-B7DDC7D11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82854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3E4D628-490F-774C-A25F-C05A833D5E8C}" type="slidenum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787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5">
            <a:extLst>
              <a:ext uri="{FF2B5EF4-FFF2-40B4-BE49-F238E27FC236}">
                <a16:creationId xmlns:a16="http://schemas.microsoft.com/office/drawing/2014/main" id="{2C9A9DA9-7DC8-488B-A882-123947B0F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17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752BBB-CD2C-4663-B256-909D92B9B2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41247" y="978619"/>
            <a:ext cx="3410712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PARTNERS</a:t>
            </a:r>
          </a:p>
        </p:txBody>
      </p:sp>
      <p:sp>
        <p:nvSpPr>
          <p:cNvPr id="28" name="Rectangle 19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1300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1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093976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4B4522-140F-4020-A4B3-1130A226A3E5}"/>
              </a:ext>
            </a:extLst>
          </p:cNvPr>
          <p:cNvSpPr txBox="1"/>
          <p:nvPr/>
        </p:nvSpPr>
        <p:spPr>
          <a:xfrm>
            <a:off x="629588" y="2252870"/>
            <a:ext cx="3867462" cy="3560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Cooperation of </a:t>
            </a:r>
            <a:r>
              <a:rPr lang="en-US" sz="2000" b="1" dirty="0"/>
              <a:t>18 partners </a:t>
            </a:r>
            <a:r>
              <a:rPr lang="en-US" sz="2000" dirty="0"/>
              <a:t>from </a:t>
            </a:r>
            <a:r>
              <a:rPr lang="en-US" sz="2000" b="1" dirty="0"/>
              <a:t>7 European countries.</a:t>
            </a:r>
            <a:r>
              <a:rPr lang="en-US" sz="2000" dirty="0"/>
              <a:t>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Greece, Spain, Luxembourg, Switzerland, Germany, Poland and Czech Republic.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CFAF7-E955-4A2A-8B6C-15ADC31C9C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1248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72E6781-240F-A741-9250-453AA66BB474}" type="datetime1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1/19/22</a:t>
            </a:fld>
            <a:endParaRPr lang="en-US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1841BC-F516-403E-A1EE-E94032B23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Meeting name, Date, Place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424FD-C545-4196-9756-2ED0F256A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3648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3E4D628-490F-774C-A25F-C05A833D5E8C}" type="slidenum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7F24353D-1F3C-1044-B2D4-951D35F1F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971" y="1406604"/>
            <a:ext cx="6609418" cy="4619031"/>
          </a:xfrm>
          <a:prstGeom prst="rect">
            <a:avLst/>
          </a:prstGeom>
        </p:spPr>
      </p:pic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087A84EE-E792-4F49-A52F-381A404EB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2912" y="241175"/>
            <a:ext cx="1511725" cy="147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2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8B4D78-6089-4B93-8B30-D74ED59C17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MANAGEMENT STRUCTURE</a:t>
            </a:r>
          </a:p>
        </p:txBody>
      </p:sp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D349EB28-6007-E64C-B8F8-6FA8BD22FD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64"/>
          <a:stretch/>
        </p:blipFill>
        <p:spPr>
          <a:xfrm>
            <a:off x="841253" y="1552143"/>
            <a:ext cx="10512547" cy="417889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D97E3-36A2-413D-A94A-4DEC922ABA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72E6781-240F-A741-9250-453AA66BB474}" type="datetime1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1/19/22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B11F27-7261-494E-AAC7-A1D4A5208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Meeting name, Date, Place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3DF6B-7AF6-4A7F-8C36-B7DDC7D11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3E4D628-490F-774C-A25F-C05A833D5E8C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C2B040-725A-464E-8D46-2DA00B3D03B4}"/>
              </a:ext>
            </a:extLst>
          </p:cNvPr>
          <p:cNvSpPr txBox="1"/>
          <p:nvPr/>
        </p:nvSpPr>
        <p:spPr>
          <a:xfrm>
            <a:off x="554636" y="1124262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en-CZ" dirty="0"/>
          </a:p>
        </p:txBody>
      </p:sp>
      <p:pic>
        <p:nvPicPr>
          <p:cNvPr id="65" name="Picture 64" descr="Logo&#10;&#10;Description automatically generated">
            <a:extLst>
              <a:ext uri="{FF2B5EF4-FFF2-40B4-BE49-F238E27FC236}">
                <a16:creationId xmlns:a16="http://schemas.microsoft.com/office/drawing/2014/main" id="{C2582FDD-22B7-5640-90B2-7E9C4E94E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2912" y="241175"/>
            <a:ext cx="1511725" cy="147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825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17517EF-BD4D-4055-BDB4-A322C5356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53" y="304802"/>
            <a:ext cx="11097349" cy="1573149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2E19A78-FDF8-CF46-AD5C-950FD7142D37}"/>
              </a:ext>
            </a:extLst>
          </p:cNvPr>
          <p:cNvSpPr txBox="1">
            <a:spLocks/>
          </p:cNvSpPr>
          <p:nvPr/>
        </p:nvSpPr>
        <p:spPr>
          <a:xfrm>
            <a:off x="901690" y="405575"/>
            <a:ext cx="6430414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dirty="0"/>
              <a:t>SOCIAL MEDIA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784" y="76442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126032" y="1067264"/>
            <a:ext cx="1021458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294646-833D-9C4E-895E-DB2F129BD4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72E6781-240F-A741-9250-453AA66BB474}" type="datetime1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1/19/22</a:t>
            </a:fld>
            <a:endParaRPr lang="en-US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847BB7-C47E-2145-930B-1747F3EE1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www.plural-renovation.eu</a:t>
            </a:r>
            <a:endParaRPr lang="en-US" sz="1200" kern="12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23595A-C435-AA40-A2F7-6AE5ACA7A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3E4D628-490F-774C-A25F-C05A833D5E8C}" type="slidenum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6D12D4D-BB0F-494E-8D72-E352D42A5E81}"/>
              </a:ext>
            </a:extLst>
          </p:cNvPr>
          <p:cNvSpPr txBox="1">
            <a:spLocks/>
          </p:cNvSpPr>
          <p:nvPr/>
        </p:nvSpPr>
        <p:spPr>
          <a:xfrm>
            <a:off x="7883657" y="405575"/>
            <a:ext cx="3470143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Follow the the</a:t>
            </a:r>
            <a:r>
              <a:rPr lang="en-GB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800" b="1" dirty="0">
                <a:solidFill>
                  <a:srgbClr val="07BCB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PLURAL</a:t>
            </a:r>
            <a:r>
              <a:rPr lang="en-GB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latest news on</a:t>
            </a:r>
            <a:r>
              <a:rPr lang="cs-CZ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1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project</a:t>
            </a:r>
            <a:r>
              <a:rPr lang="cs-CZ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1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website</a:t>
            </a:r>
            <a:r>
              <a:rPr lang="cs-CZ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en-GB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social </a:t>
            </a:r>
            <a:r>
              <a:rPr lang="cs-CZ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media</a:t>
            </a:r>
            <a:r>
              <a:rPr lang="en-GB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profiles</a:t>
            </a:r>
            <a:r>
              <a:rPr lang="cs-CZ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cs-CZ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D8745C-750F-DA4B-9F8B-91B646DEDFD5}"/>
              </a:ext>
            </a:extLst>
          </p:cNvPr>
          <p:cNvSpPr txBox="1"/>
          <p:nvPr/>
        </p:nvSpPr>
        <p:spPr>
          <a:xfrm>
            <a:off x="2916368" y="2451842"/>
            <a:ext cx="3632525" cy="365125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r>
              <a:rPr lang="cs-CZ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@pluralproject_</a:t>
            </a:r>
            <a:endParaRPr lang="en-US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CC5826-0892-F64A-8A6D-9BCF828FBD36}"/>
              </a:ext>
            </a:extLst>
          </p:cNvPr>
          <p:cNvSpPr txBox="1"/>
          <p:nvPr/>
        </p:nvSpPr>
        <p:spPr>
          <a:xfrm>
            <a:off x="2916367" y="3385042"/>
            <a:ext cx="3632525" cy="365125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r>
              <a:rPr lang="cs-CZ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@plural_renovation</a:t>
            </a:r>
            <a:endParaRPr lang="en-US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016975-2327-8643-B0CB-36B53E8EDFDF}"/>
              </a:ext>
            </a:extLst>
          </p:cNvPr>
          <p:cNvSpPr txBox="1"/>
          <p:nvPr/>
        </p:nvSpPr>
        <p:spPr>
          <a:xfrm>
            <a:off x="2914764" y="4313132"/>
            <a:ext cx="3265843" cy="365125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cs-CZ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@plural-renovation</a:t>
            </a:r>
            <a:endParaRPr lang="en-US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4CCEDC49-4346-7945-A9FC-DB258754CF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613"/>
          <a:stretch/>
        </p:blipFill>
        <p:spPr>
          <a:xfrm>
            <a:off x="1289679" y="2182753"/>
            <a:ext cx="1441049" cy="38359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51C0D8A-F93C-E540-AEF7-F3D0C49773B0}"/>
              </a:ext>
            </a:extLst>
          </p:cNvPr>
          <p:cNvSpPr txBox="1"/>
          <p:nvPr/>
        </p:nvSpPr>
        <p:spPr>
          <a:xfrm>
            <a:off x="2914763" y="5304262"/>
            <a:ext cx="3265843" cy="365125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cs-CZ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PLURAL</a:t>
            </a:r>
            <a:endParaRPr lang="en-US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3" name="Picture 22" descr="Graphical user interface&#10;&#10;Description automatically generated">
            <a:extLst>
              <a:ext uri="{FF2B5EF4-FFF2-40B4-BE49-F238E27FC236}">
                <a16:creationId xmlns:a16="http://schemas.microsoft.com/office/drawing/2014/main" id="{EF35CCAE-A860-354F-8E2D-62E480408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161" y="1692996"/>
            <a:ext cx="7461976" cy="485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8401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2060"/>
      </a:accent1>
      <a:accent2>
        <a:srgbClr val="04BCB7"/>
      </a:accent2>
      <a:accent3>
        <a:srgbClr val="969696"/>
      </a:accent3>
      <a:accent4>
        <a:srgbClr val="7030A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rmAutofit lnSpcReduction="10000"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B4AC45E31FC4D49A07E4B2720520F81" ma:contentTypeVersion="11" ma:contentTypeDescription="Vytvoří nový dokument" ma:contentTypeScope="" ma:versionID="0dffc9383284fbbce131f2c63b5d3354">
  <xsd:schema xmlns:xsd="http://www.w3.org/2001/XMLSchema" xmlns:xs="http://www.w3.org/2001/XMLSchema" xmlns:p="http://schemas.microsoft.com/office/2006/metadata/properties" xmlns:ns2="272492e5-5736-4291-b5d8-480dd9dcec76" targetNamespace="http://schemas.microsoft.com/office/2006/metadata/properties" ma:root="true" ma:fieldsID="c8e8118590a3144e8402e157f1c44520" ns2:_="">
    <xsd:import namespace="272492e5-5736-4291-b5d8-480dd9dcec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2492e5-5736-4291-b5d8-480dd9dcec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98EE48E-874B-4451-9B2D-83010C7F03BE}">
  <ds:schemaRefs>
    <ds:schemaRef ds:uri="http://purl.org/dc/terms/"/>
    <ds:schemaRef ds:uri="http://purl.org/dc/dcmitype/"/>
    <ds:schemaRef ds:uri="272492e5-5736-4291-b5d8-480dd9dcec76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EF0145D-6201-4761-9EBD-8AB69D863D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2492e5-5736-4291-b5d8-480dd9dcec7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CF1E4B1-E246-45CA-90BE-37C4956E604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5207</TotalTime>
  <Words>516</Words>
  <Application>Microsoft Macintosh PowerPoint</Application>
  <PresentationFormat>Widescreen</PresentationFormat>
  <Paragraphs>69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Exo 2</vt:lpstr>
      <vt:lpstr>Open Sans</vt:lpstr>
      <vt:lpstr>Office Theme</vt:lpstr>
      <vt:lpstr>PowerPoint Presentation</vt:lpstr>
      <vt:lpstr>PowerPoint Presentation</vt:lpstr>
      <vt:lpstr>PLURAL CONCEPT</vt:lpstr>
      <vt:lpstr>PLURAL OBJECTIVES</vt:lpstr>
      <vt:lpstr>DEMONSTRATION SITES</vt:lpstr>
      <vt:lpstr>DEMONSTRATION SITES</vt:lpstr>
      <vt:lpstr>PARTNERS</vt:lpstr>
      <vt:lpstr>MANAGEMENT STRUCTURE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Petra Colantonio</dc:creator>
  <cp:lastModifiedBy>Zuzana Taťáková</cp:lastModifiedBy>
  <cp:revision>73</cp:revision>
  <cp:lastPrinted>2019-10-01T13:54:14Z</cp:lastPrinted>
  <dcterms:created xsi:type="dcterms:W3CDTF">2019-09-19T09:06:00Z</dcterms:created>
  <dcterms:modified xsi:type="dcterms:W3CDTF">2022-01-19T10:29:24Z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0x0101001B4AC45E31FC4D49A07E4B2720520F81</vt:lpwstr>
  </property>
</Properties>
</file>